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64" r:id="rId4"/>
    <p:sldId id="840" r:id="rId5"/>
    <p:sldId id="265" r:id="rId6"/>
    <p:sldId id="268" r:id="rId7"/>
    <p:sldId id="269" r:id="rId8"/>
    <p:sldId id="692" r:id="rId9"/>
    <p:sldId id="839" r:id="rId10"/>
    <p:sldId id="667" r:id="rId11"/>
    <p:sldId id="837" r:id="rId12"/>
    <p:sldId id="706" r:id="rId13"/>
    <p:sldId id="672" r:id="rId14"/>
    <p:sldId id="673" r:id="rId15"/>
    <p:sldId id="675" r:id="rId16"/>
    <p:sldId id="676" r:id="rId17"/>
    <p:sldId id="677" r:id="rId18"/>
    <p:sldId id="679" r:id="rId19"/>
    <p:sldId id="680" r:id="rId20"/>
    <p:sldId id="682" r:id="rId21"/>
    <p:sldId id="686" r:id="rId22"/>
    <p:sldId id="688" r:id="rId23"/>
    <p:sldId id="838" r:id="rId24"/>
    <p:sldId id="828" r:id="rId25"/>
    <p:sldId id="824" r:id="rId26"/>
    <p:sldId id="703" r:id="rId27"/>
    <p:sldId id="710" r:id="rId28"/>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48D"/>
    <a:srgbClr val="F59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snapToGrid="0">
      <p:cViewPr varScale="1">
        <p:scale>
          <a:sx n="96" d="100"/>
          <a:sy n="96" d="100"/>
        </p:scale>
        <p:origin x="48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3E9CC-4D87-4D39-AEE2-5F706A9070A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21644F9C-1A52-431C-961F-2D3C24A57193}">
      <dgm:prSet phldrT="[Texte]" custT="1"/>
      <dgm:spPr>
        <a:solidFill>
          <a:srgbClr val="3C448D"/>
        </a:solidFill>
      </dgm:spPr>
      <dgm:t>
        <a:bodyPr/>
        <a:lstStyle/>
        <a:p>
          <a:r>
            <a:rPr lang="fr-FR" sz="1800" dirty="0"/>
            <a:t>Le</a:t>
          </a:r>
          <a:r>
            <a:rPr lang="fr-FR" sz="2300" dirty="0"/>
            <a:t> </a:t>
          </a:r>
          <a:r>
            <a:rPr lang="fr-FR" sz="1800" dirty="0"/>
            <a:t>Régime local</a:t>
          </a:r>
        </a:p>
      </dgm:t>
    </dgm:pt>
    <dgm:pt modelId="{A9F08D14-68B6-4A26-8F7D-5939F3F8FEC4}" type="parTrans" cxnId="{76EC705B-8FFB-41AE-AF7A-D35B47211B8B}">
      <dgm:prSet/>
      <dgm:spPr/>
      <dgm:t>
        <a:bodyPr/>
        <a:lstStyle/>
        <a:p>
          <a:endParaRPr lang="fr-FR"/>
        </a:p>
      </dgm:t>
    </dgm:pt>
    <dgm:pt modelId="{CBBF81E9-88F6-41A6-9866-556E11E009F0}" type="sibTrans" cxnId="{76EC705B-8FFB-41AE-AF7A-D35B47211B8B}">
      <dgm:prSet/>
      <dgm:spPr/>
      <dgm:t>
        <a:bodyPr/>
        <a:lstStyle/>
        <a:p>
          <a:endParaRPr lang="fr-FR"/>
        </a:p>
      </dgm:t>
    </dgm:pt>
    <dgm:pt modelId="{D3D2F6F3-E946-4B83-BCD3-836AF40726B6}">
      <dgm:prSet phldrT="[Texte]" custT="1"/>
      <dgm:spPr>
        <a:solidFill>
          <a:srgbClr val="3C448D"/>
        </a:solidFill>
      </dgm:spPr>
      <dgm:t>
        <a:bodyPr/>
        <a:lstStyle/>
        <a:p>
          <a:r>
            <a:rPr lang="fr-FR" sz="1800" b="1" dirty="0">
              <a:solidFill>
                <a:srgbClr val="F59E33"/>
              </a:solidFill>
            </a:rPr>
            <a:t>La CARSAT Alsace Moselle</a:t>
          </a:r>
          <a:endParaRPr lang="fr-FR" sz="1800" dirty="0">
            <a:solidFill>
              <a:srgbClr val="F59E33"/>
            </a:solidFill>
          </a:endParaRPr>
        </a:p>
      </dgm:t>
    </dgm:pt>
    <dgm:pt modelId="{04F7429D-B654-4F68-AD0F-BEC818A96A5F}" type="parTrans" cxnId="{061B14A3-728D-441F-A8B6-5A8C1F09D83F}">
      <dgm:prSet/>
      <dgm:spPr/>
      <dgm:t>
        <a:bodyPr/>
        <a:lstStyle/>
        <a:p>
          <a:endParaRPr lang="fr-FR"/>
        </a:p>
      </dgm:t>
    </dgm:pt>
    <dgm:pt modelId="{7D664ABF-60A7-4097-87FF-474DC4E9675C}" type="sibTrans" cxnId="{061B14A3-728D-441F-A8B6-5A8C1F09D83F}">
      <dgm:prSet/>
      <dgm:spPr/>
      <dgm:t>
        <a:bodyPr/>
        <a:lstStyle/>
        <a:p>
          <a:endParaRPr lang="fr-FR"/>
        </a:p>
      </dgm:t>
    </dgm:pt>
    <dgm:pt modelId="{BF733AD9-0F55-44E8-96DD-A46DC7F10938}">
      <dgm:prSet custT="1"/>
      <dgm:spPr>
        <a:solidFill>
          <a:srgbClr val="3C448D"/>
        </a:solidFill>
      </dgm:spPr>
      <dgm:t>
        <a:bodyPr/>
        <a:lstStyle/>
        <a:p>
          <a:r>
            <a:rPr lang="fr-FR" sz="1800" b="1" dirty="0">
              <a:solidFill>
                <a:srgbClr val="F59E33"/>
              </a:solidFill>
            </a:rPr>
            <a:t>L’ACOSS</a:t>
          </a:r>
          <a:r>
            <a:rPr lang="fr-FR" sz="1600" b="1" dirty="0">
              <a:solidFill>
                <a:schemeClr val="bg1"/>
              </a:solidFill>
            </a:rPr>
            <a:t> </a:t>
          </a:r>
        </a:p>
      </dgm:t>
    </dgm:pt>
    <dgm:pt modelId="{73B76339-186A-40A5-B404-D43ADAA8DFB0}" type="parTrans" cxnId="{EF6B6A82-B905-46AC-86D8-1CC2A96BFD6F}">
      <dgm:prSet/>
      <dgm:spPr/>
      <dgm:t>
        <a:bodyPr/>
        <a:lstStyle/>
        <a:p>
          <a:endParaRPr lang="fr-FR"/>
        </a:p>
      </dgm:t>
    </dgm:pt>
    <dgm:pt modelId="{AED85F2A-C493-44C4-871D-AE9D73F7B2B9}" type="sibTrans" cxnId="{EF6B6A82-B905-46AC-86D8-1CC2A96BFD6F}">
      <dgm:prSet/>
      <dgm:spPr/>
      <dgm:t>
        <a:bodyPr/>
        <a:lstStyle/>
        <a:p>
          <a:endParaRPr lang="fr-FR"/>
        </a:p>
      </dgm:t>
    </dgm:pt>
    <dgm:pt modelId="{80218DC8-EBA7-4A61-B705-3AE24C367BDB}">
      <dgm:prSet custT="1"/>
      <dgm:spPr>
        <a:solidFill>
          <a:srgbClr val="3C448D"/>
        </a:solidFill>
      </dgm:spPr>
      <dgm:t>
        <a:bodyPr/>
        <a:lstStyle/>
        <a:p>
          <a:r>
            <a:rPr lang="fr-FR" sz="1800" b="1" dirty="0">
              <a:solidFill>
                <a:srgbClr val="F59E33"/>
              </a:solidFill>
            </a:rPr>
            <a:t>Les CPAM</a:t>
          </a:r>
        </a:p>
      </dgm:t>
    </dgm:pt>
    <dgm:pt modelId="{B001541D-6DC1-4D7C-8016-A9CB3546563E}" type="parTrans" cxnId="{85DFC6C0-7AF6-4549-ADC7-2CEDB7B72CD2}">
      <dgm:prSet/>
      <dgm:spPr/>
      <dgm:t>
        <a:bodyPr/>
        <a:lstStyle/>
        <a:p>
          <a:endParaRPr lang="fr-FR"/>
        </a:p>
      </dgm:t>
    </dgm:pt>
    <dgm:pt modelId="{A9773C76-08EA-4443-AFF9-2627CA7B65E8}" type="sibTrans" cxnId="{85DFC6C0-7AF6-4549-ADC7-2CEDB7B72CD2}">
      <dgm:prSet/>
      <dgm:spPr/>
      <dgm:t>
        <a:bodyPr/>
        <a:lstStyle/>
        <a:p>
          <a:endParaRPr lang="fr-FR"/>
        </a:p>
      </dgm:t>
    </dgm:pt>
    <dgm:pt modelId="{BAA6DBA9-EE80-4761-973F-4E4CA93A6988}" type="pres">
      <dgm:prSet presAssocID="{5A23E9CC-4D87-4D39-AEE2-5F706A9070AB}" presName="cycle" presStyleCnt="0">
        <dgm:presLayoutVars>
          <dgm:chMax val="1"/>
          <dgm:dir/>
          <dgm:animLvl val="ctr"/>
          <dgm:resizeHandles val="exact"/>
        </dgm:presLayoutVars>
      </dgm:prSet>
      <dgm:spPr/>
      <dgm:t>
        <a:bodyPr/>
        <a:lstStyle/>
        <a:p>
          <a:endParaRPr lang="fr-FR"/>
        </a:p>
      </dgm:t>
    </dgm:pt>
    <dgm:pt modelId="{31BEB03B-2455-4538-BA5A-EFA2AC7102A4}" type="pres">
      <dgm:prSet presAssocID="{21644F9C-1A52-431C-961F-2D3C24A57193}" presName="centerShape" presStyleLbl="node0" presStyleIdx="0" presStyleCnt="1" custLinFactNeighborX="1094" custLinFactNeighborY="-4779"/>
      <dgm:spPr/>
      <dgm:t>
        <a:bodyPr/>
        <a:lstStyle/>
        <a:p>
          <a:endParaRPr lang="fr-FR"/>
        </a:p>
      </dgm:t>
    </dgm:pt>
    <dgm:pt modelId="{EB9281FC-31D5-4457-A937-EF2CDA0CD8B1}" type="pres">
      <dgm:prSet presAssocID="{73B76339-186A-40A5-B404-D43ADAA8DFB0}" presName="Name9" presStyleLbl="parChTrans1D2" presStyleIdx="0" presStyleCnt="3"/>
      <dgm:spPr/>
      <dgm:t>
        <a:bodyPr/>
        <a:lstStyle/>
        <a:p>
          <a:endParaRPr lang="fr-FR"/>
        </a:p>
      </dgm:t>
    </dgm:pt>
    <dgm:pt modelId="{6756854F-9412-44F0-97CE-7F2042FF62B9}" type="pres">
      <dgm:prSet presAssocID="{73B76339-186A-40A5-B404-D43ADAA8DFB0}" presName="connTx" presStyleLbl="parChTrans1D2" presStyleIdx="0" presStyleCnt="3"/>
      <dgm:spPr/>
      <dgm:t>
        <a:bodyPr/>
        <a:lstStyle/>
        <a:p>
          <a:endParaRPr lang="fr-FR"/>
        </a:p>
      </dgm:t>
    </dgm:pt>
    <dgm:pt modelId="{81102275-0B99-4985-9D9E-F795867D4995}" type="pres">
      <dgm:prSet presAssocID="{BF733AD9-0F55-44E8-96DD-A46DC7F10938}" presName="node" presStyleLbl="node1" presStyleIdx="0" presStyleCnt="3" custRadScaleRad="98314">
        <dgm:presLayoutVars>
          <dgm:bulletEnabled val="1"/>
        </dgm:presLayoutVars>
      </dgm:prSet>
      <dgm:spPr/>
      <dgm:t>
        <a:bodyPr/>
        <a:lstStyle/>
        <a:p>
          <a:endParaRPr lang="fr-FR"/>
        </a:p>
      </dgm:t>
    </dgm:pt>
    <dgm:pt modelId="{8CC0B0B7-504F-4D39-B394-910BCAE98BAA}" type="pres">
      <dgm:prSet presAssocID="{B001541D-6DC1-4D7C-8016-A9CB3546563E}" presName="Name9" presStyleLbl="parChTrans1D2" presStyleIdx="1" presStyleCnt="3"/>
      <dgm:spPr/>
      <dgm:t>
        <a:bodyPr/>
        <a:lstStyle/>
        <a:p>
          <a:endParaRPr lang="fr-FR"/>
        </a:p>
      </dgm:t>
    </dgm:pt>
    <dgm:pt modelId="{8390BE26-89B2-4140-BDD3-E822B8F30A33}" type="pres">
      <dgm:prSet presAssocID="{B001541D-6DC1-4D7C-8016-A9CB3546563E}" presName="connTx" presStyleLbl="parChTrans1D2" presStyleIdx="1" presStyleCnt="3"/>
      <dgm:spPr/>
      <dgm:t>
        <a:bodyPr/>
        <a:lstStyle/>
        <a:p>
          <a:endParaRPr lang="fr-FR"/>
        </a:p>
      </dgm:t>
    </dgm:pt>
    <dgm:pt modelId="{ED675A3C-2020-4DD0-954D-DDE7A5557972}" type="pres">
      <dgm:prSet presAssocID="{80218DC8-EBA7-4A61-B705-3AE24C367BDB}" presName="node" presStyleLbl="node1" presStyleIdx="1" presStyleCnt="3" custRadScaleRad="122705" custRadScaleInc="-35984">
        <dgm:presLayoutVars>
          <dgm:bulletEnabled val="1"/>
        </dgm:presLayoutVars>
      </dgm:prSet>
      <dgm:spPr/>
      <dgm:t>
        <a:bodyPr/>
        <a:lstStyle/>
        <a:p>
          <a:endParaRPr lang="fr-FR"/>
        </a:p>
      </dgm:t>
    </dgm:pt>
    <dgm:pt modelId="{32EBBA53-A0F3-4444-B395-5992EEBB1D32}" type="pres">
      <dgm:prSet presAssocID="{04F7429D-B654-4F68-AD0F-BEC818A96A5F}" presName="Name9" presStyleLbl="parChTrans1D2" presStyleIdx="2" presStyleCnt="3"/>
      <dgm:spPr/>
      <dgm:t>
        <a:bodyPr/>
        <a:lstStyle/>
        <a:p>
          <a:endParaRPr lang="fr-FR"/>
        </a:p>
      </dgm:t>
    </dgm:pt>
    <dgm:pt modelId="{8E1F67EC-71DE-4871-B217-C199BF9D52F0}" type="pres">
      <dgm:prSet presAssocID="{04F7429D-B654-4F68-AD0F-BEC818A96A5F}" presName="connTx" presStyleLbl="parChTrans1D2" presStyleIdx="2" presStyleCnt="3"/>
      <dgm:spPr/>
      <dgm:t>
        <a:bodyPr/>
        <a:lstStyle/>
        <a:p>
          <a:endParaRPr lang="fr-FR"/>
        </a:p>
      </dgm:t>
    </dgm:pt>
    <dgm:pt modelId="{17E3EB8D-D8C5-40D8-91D3-722DD3C56B23}" type="pres">
      <dgm:prSet presAssocID="{D3D2F6F3-E946-4B83-BCD3-836AF40726B6}" presName="node" presStyleLbl="node1" presStyleIdx="2" presStyleCnt="3" custScaleX="98012" custScaleY="101525" custRadScaleRad="123734" custRadScaleInc="35243">
        <dgm:presLayoutVars>
          <dgm:bulletEnabled val="1"/>
        </dgm:presLayoutVars>
      </dgm:prSet>
      <dgm:spPr/>
      <dgm:t>
        <a:bodyPr/>
        <a:lstStyle/>
        <a:p>
          <a:endParaRPr lang="fr-FR"/>
        </a:p>
      </dgm:t>
    </dgm:pt>
  </dgm:ptLst>
  <dgm:cxnLst>
    <dgm:cxn modelId="{2D4E0E4C-5347-4449-833F-95EF1E920862}" type="presOf" srcId="{D3D2F6F3-E946-4B83-BCD3-836AF40726B6}" destId="{17E3EB8D-D8C5-40D8-91D3-722DD3C56B23}" srcOrd="0" destOrd="0" presId="urn:microsoft.com/office/officeart/2005/8/layout/radial1"/>
    <dgm:cxn modelId="{94920A3E-D456-4F48-8727-4F09A4B748BA}" type="presOf" srcId="{73B76339-186A-40A5-B404-D43ADAA8DFB0}" destId="{6756854F-9412-44F0-97CE-7F2042FF62B9}" srcOrd="1" destOrd="0" presId="urn:microsoft.com/office/officeart/2005/8/layout/radial1"/>
    <dgm:cxn modelId="{C8E61226-098D-42FF-801F-5819D291E3E1}" type="presOf" srcId="{B001541D-6DC1-4D7C-8016-A9CB3546563E}" destId="{8390BE26-89B2-4140-BDD3-E822B8F30A33}" srcOrd="1" destOrd="0" presId="urn:microsoft.com/office/officeart/2005/8/layout/radial1"/>
    <dgm:cxn modelId="{D38B03F6-ECEB-43D4-92FC-67D3069ECA6E}" type="presOf" srcId="{5A23E9CC-4D87-4D39-AEE2-5F706A9070AB}" destId="{BAA6DBA9-EE80-4761-973F-4E4CA93A6988}" srcOrd="0" destOrd="0" presId="urn:microsoft.com/office/officeart/2005/8/layout/radial1"/>
    <dgm:cxn modelId="{061B14A3-728D-441F-A8B6-5A8C1F09D83F}" srcId="{21644F9C-1A52-431C-961F-2D3C24A57193}" destId="{D3D2F6F3-E946-4B83-BCD3-836AF40726B6}" srcOrd="2" destOrd="0" parTransId="{04F7429D-B654-4F68-AD0F-BEC818A96A5F}" sibTransId="{7D664ABF-60A7-4097-87FF-474DC4E9675C}"/>
    <dgm:cxn modelId="{85DFC6C0-7AF6-4549-ADC7-2CEDB7B72CD2}" srcId="{21644F9C-1A52-431C-961F-2D3C24A57193}" destId="{80218DC8-EBA7-4A61-B705-3AE24C367BDB}" srcOrd="1" destOrd="0" parTransId="{B001541D-6DC1-4D7C-8016-A9CB3546563E}" sibTransId="{A9773C76-08EA-4443-AFF9-2627CA7B65E8}"/>
    <dgm:cxn modelId="{9592DD51-2DFA-4FA4-85BF-2B3CB370269A}" type="presOf" srcId="{04F7429D-B654-4F68-AD0F-BEC818A96A5F}" destId="{8E1F67EC-71DE-4871-B217-C199BF9D52F0}" srcOrd="1" destOrd="0" presId="urn:microsoft.com/office/officeart/2005/8/layout/radial1"/>
    <dgm:cxn modelId="{10D0C896-9814-4828-9AA6-49870F2E19E9}" type="presOf" srcId="{04F7429D-B654-4F68-AD0F-BEC818A96A5F}" destId="{32EBBA53-A0F3-4444-B395-5992EEBB1D32}" srcOrd="0" destOrd="0" presId="urn:microsoft.com/office/officeart/2005/8/layout/radial1"/>
    <dgm:cxn modelId="{EF6B6A82-B905-46AC-86D8-1CC2A96BFD6F}" srcId="{21644F9C-1A52-431C-961F-2D3C24A57193}" destId="{BF733AD9-0F55-44E8-96DD-A46DC7F10938}" srcOrd="0" destOrd="0" parTransId="{73B76339-186A-40A5-B404-D43ADAA8DFB0}" sibTransId="{AED85F2A-C493-44C4-871D-AE9D73F7B2B9}"/>
    <dgm:cxn modelId="{9C5A761F-27D4-48DE-9463-934E5D1DE2CE}" type="presOf" srcId="{73B76339-186A-40A5-B404-D43ADAA8DFB0}" destId="{EB9281FC-31D5-4457-A937-EF2CDA0CD8B1}" srcOrd="0" destOrd="0" presId="urn:microsoft.com/office/officeart/2005/8/layout/radial1"/>
    <dgm:cxn modelId="{9FC3AAD8-3CBA-408C-94F8-FFE9FCA0E94D}" type="presOf" srcId="{21644F9C-1A52-431C-961F-2D3C24A57193}" destId="{31BEB03B-2455-4538-BA5A-EFA2AC7102A4}" srcOrd="0" destOrd="0" presId="urn:microsoft.com/office/officeart/2005/8/layout/radial1"/>
    <dgm:cxn modelId="{B99E3C34-45D1-4664-9AC0-893E2DC0D46A}" type="presOf" srcId="{80218DC8-EBA7-4A61-B705-3AE24C367BDB}" destId="{ED675A3C-2020-4DD0-954D-DDE7A5557972}" srcOrd="0" destOrd="0" presId="urn:microsoft.com/office/officeart/2005/8/layout/radial1"/>
    <dgm:cxn modelId="{8843DF32-ED33-4AF2-98E5-56548FF93999}" type="presOf" srcId="{B001541D-6DC1-4D7C-8016-A9CB3546563E}" destId="{8CC0B0B7-504F-4D39-B394-910BCAE98BAA}" srcOrd="0" destOrd="0" presId="urn:microsoft.com/office/officeart/2005/8/layout/radial1"/>
    <dgm:cxn modelId="{76EC705B-8FFB-41AE-AF7A-D35B47211B8B}" srcId="{5A23E9CC-4D87-4D39-AEE2-5F706A9070AB}" destId="{21644F9C-1A52-431C-961F-2D3C24A57193}" srcOrd="0" destOrd="0" parTransId="{A9F08D14-68B6-4A26-8F7D-5939F3F8FEC4}" sibTransId="{CBBF81E9-88F6-41A6-9866-556E11E009F0}"/>
    <dgm:cxn modelId="{12302872-6937-49DD-96AB-DEBCCB028690}" type="presOf" srcId="{BF733AD9-0F55-44E8-96DD-A46DC7F10938}" destId="{81102275-0B99-4985-9D9E-F795867D4995}" srcOrd="0" destOrd="0" presId="urn:microsoft.com/office/officeart/2005/8/layout/radial1"/>
    <dgm:cxn modelId="{8C245E70-3EDF-4CBD-8AAE-56512EFC1F26}" type="presParOf" srcId="{BAA6DBA9-EE80-4761-973F-4E4CA93A6988}" destId="{31BEB03B-2455-4538-BA5A-EFA2AC7102A4}" srcOrd="0" destOrd="0" presId="urn:microsoft.com/office/officeart/2005/8/layout/radial1"/>
    <dgm:cxn modelId="{42F408E4-29E1-4103-A4F2-05D19D5FBA5E}" type="presParOf" srcId="{BAA6DBA9-EE80-4761-973F-4E4CA93A6988}" destId="{EB9281FC-31D5-4457-A937-EF2CDA0CD8B1}" srcOrd="1" destOrd="0" presId="urn:microsoft.com/office/officeart/2005/8/layout/radial1"/>
    <dgm:cxn modelId="{276AF2ED-52A9-420E-AC7A-5426D862B73A}" type="presParOf" srcId="{EB9281FC-31D5-4457-A937-EF2CDA0CD8B1}" destId="{6756854F-9412-44F0-97CE-7F2042FF62B9}" srcOrd="0" destOrd="0" presId="urn:microsoft.com/office/officeart/2005/8/layout/radial1"/>
    <dgm:cxn modelId="{F7286B5F-C980-40E6-8C96-9B0329201BCE}" type="presParOf" srcId="{BAA6DBA9-EE80-4761-973F-4E4CA93A6988}" destId="{81102275-0B99-4985-9D9E-F795867D4995}" srcOrd="2" destOrd="0" presId="urn:microsoft.com/office/officeart/2005/8/layout/radial1"/>
    <dgm:cxn modelId="{0D93410F-AF5D-42D5-95D2-225A1B3D9390}" type="presParOf" srcId="{BAA6DBA9-EE80-4761-973F-4E4CA93A6988}" destId="{8CC0B0B7-504F-4D39-B394-910BCAE98BAA}" srcOrd="3" destOrd="0" presId="urn:microsoft.com/office/officeart/2005/8/layout/radial1"/>
    <dgm:cxn modelId="{B4C09F69-A4DB-4D91-B075-C97E2EDCC90B}" type="presParOf" srcId="{8CC0B0B7-504F-4D39-B394-910BCAE98BAA}" destId="{8390BE26-89B2-4140-BDD3-E822B8F30A33}" srcOrd="0" destOrd="0" presId="urn:microsoft.com/office/officeart/2005/8/layout/radial1"/>
    <dgm:cxn modelId="{4BBE62C1-DA7A-4B65-BA9D-2DB684EEB26D}" type="presParOf" srcId="{BAA6DBA9-EE80-4761-973F-4E4CA93A6988}" destId="{ED675A3C-2020-4DD0-954D-DDE7A5557972}" srcOrd="4" destOrd="0" presId="urn:microsoft.com/office/officeart/2005/8/layout/radial1"/>
    <dgm:cxn modelId="{BBFF43A7-C892-4EFA-8942-55F5E00E19F6}" type="presParOf" srcId="{BAA6DBA9-EE80-4761-973F-4E4CA93A6988}" destId="{32EBBA53-A0F3-4444-B395-5992EEBB1D32}" srcOrd="5" destOrd="0" presId="urn:microsoft.com/office/officeart/2005/8/layout/radial1"/>
    <dgm:cxn modelId="{6CF691F9-84A2-40E2-AFD1-46C4C9CCD5D5}" type="presParOf" srcId="{32EBBA53-A0F3-4444-B395-5992EEBB1D32}" destId="{8E1F67EC-71DE-4871-B217-C199BF9D52F0}" srcOrd="0" destOrd="0" presId="urn:microsoft.com/office/officeart/2005/8/layout/radial1"/>
    <dgm:cxn modelId="{47E80E5D-FDED-455B-881E-85E9171A3053}" type="presParOf" srcId="{BAA6DBA9-EE80-4761-973F-4E4CA93A6988}" destId="{17E3EB8D-D8C5-40D8-91D3-722DD3C56B23}" srcOrd="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0809" tIns="45405" rIns="90809" bIns="45405"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0809" tIns="45405" rIns="90809" bIns="45405" rtlCol="0"/>
          <a:lstStyle>
            <a:lvl1pPr algn="r">
              <a:defRPr sz="1200"/>
            </a:lvl1pPr>
          </a:lstStyle>
          <a:p>
            <a:fld id="{3F63E310-5E55-4ED4-BF8F-77DA29476236}" type="datetimeFigureOut">
              <a:rPr lang="fr-FR" smtClean="0"/>
              <a:t>07/01/2024</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0809" tIns="45405" rIns="90809" bIns="45405" rtlCol="0" anchor="ctr"/>
          <a:lstStyle/>
          <a:p>
            <a:endParaRPr lang="fr-FR"/>
          </a:p>
        </p:txBody>
      </p:sp>
      <p:sp>
        <p:nvSpPr>
          <p:cNvPr id="5" name="Espace réservé des notes 4"/>
          <p:cNvSpPr>
            <a:spLocks noGrp="1"/>
          </p:cNvSpPr>
          <p:nvPr>
            <p:ph type="body" sz="quarter" idx="3"/>
          </p:nvPr>
        </p:nvSpPr>
        <p:spPr>
          <a:xfrm>
            <a:off x="666909" y="4777196"/>
            <a:ext cx="5335270" cy="3908614"/>
          </a:xfrm>
          <a:prstGeom prst="rect">
            <a:avLst/>
          </a:prstGeom>
        </p:spPr>
        <p:txBody>
          <a:bodyPr vert="horz" lIns="90809" tIns="45405" rIns="90809" bIns="4540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6"/>
            <a:ext cx="2889938" cy="498055"/>
          </a:xfrm>
          <a:prstGeom prst="rect">
            <a:avLst/>
          </a:prstGeom>
        </p:spPr>
        <p:txBody>
          <a:bodyPr vert="horz" lIns="90809" tIns="45405" rIns="90809" bIns="4540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6"/>
            <a:ext cx="2889938" cy="498055"/>
          </a:xfrm>
          <a:prstGeom prst="rect">
            <a:avLst/>
          </a:prstGeom>
        </p:spPr>
        <p:txBody>
          <a:bodyPr vert="horz" lIns="90809" tIns="45405" rIns="90809" bIns="45405" rtlCol="0" anchor="b"/>
          <a:lstStyle>
            <a:lvl1pPr algn="r">
              <a:defRPr sz="1200"/>
            </a:lvl1pPr>
          </a:lstStyle>
          <a:p>
            <a:fld id="{1C6A4058-6352-43F6-A992-C0EB268C132B}" type="slidenum">
              <a:rPr lang="fr-FR" smtClean="0"/>
              <a:t>‹N°›</a:t>
            </a:fld>
            <a:endParaRPr lang="fr-FR"/>
          </a:p>
        </p:txBody>
      </p:sp>
    </p:spTree>
    <p:extLst>
      <p:ext uri="{BB962C8B-B14F-4D97-AF65-F5344CB8AC3E}">
        <p14:creationId xmlns:p14="http://schemas.microsoft.com/office/powerpoint/2010/main" val="4462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1</a:t>
            </a:fld>
            <a:endParaRPr lang="fr-FR"/>
          </a:p>
        </p:txBody>
      </p:sp>
    </p:spTree>
    <p:extLst>
      <p:ext uri="{BB962C8B-B14F-4D97-AF65-F5344CB8AC3E}">
        <p14:creationId xmlns:p14="http://schemas.microsoft.com/office/powerpoint/2010/main" val="409874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2 millions de bénéficiaires, France entière = données janvier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Ces bénéficiaires sont désignés dans l’article L325-1 </a:t>
            </a:r>
            <a:r>
              <a:rPr kumimoji="0" lang="fr-FR" sz="1100" b="0" i="0" u="none" strike="noStrike" kern="1200" cap="none" spc="0" normalizeH="0" baseline="0" noProof="0" dirty="0" err="1">
                <a:ln>
                  <a:noFill/>
                </a:ln>
                <a:solidFill>
                  <a:schemeClr val="tx1"/>
                </a:solidFill>
                <a:effectLst/>
                <a:uLnTx/>
                <a:uFillTx/>
                <a:latin typeface="+mn-lt"/>
                <a:ea typeface="ＭＳ Ｐゴシック" pitchFamily="34" charset="-128"/>
                <a:cs typeface="+mn-cs"/>
              </a:rPr>
              <a:t>css</a:t>
            </a: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 salariés, retraités, leurs ayant droit</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chemeClr val="tx1"/>
                </a:solidFill>
                <a:effectLst/>
                <a:uLnTx/>
                <a:uFillTx/>
                <a:latin typeface="+mn-lt"/>
                <a:ea typeface="ＭＳ Ｐゴシック" pitchFamily="34" charset="-128"/>
                <a:cs typeface="+mn-cs"/>
              </a:rPr>
              <a:t> </a:t>
            </a: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Les salariés exerçant une activité en Alsace Moselle,</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salariés d'un établissement implanté en Alsace Moselle, qui exercent une activité itinérante hors Alsace Moselle,</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chômeurs, </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bénéficiaires d’une pension d’invalidité ou d’une rente,</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a:t>
            </a:r>
            <a:r>
              <a:rPr kumimoji="0" lang="fr-FR" sz="1100" b="0" i="0" u="none" strike="noStrike" kern="1200" cap="none" spc="0" normalizeH="0" baseline="0" noProof="0" dirty="0" err="1">
                <a:ln>
                  <a:noFill/>
                </a:ln>
                <a:solidFill>
                  <a:schemeClr val="tx1"/>
                </a:solidFill>
                <a:effectLst/>
                <a:uLnTx/>
                <a:uFillTx/>
                <a:latin typeface="+mn-lt"/>
                <a:ea typeface="ＭＳ Ｐゴシック" pitchFamily="34" charset="-128"/>
                <a:cs typeface="+mn-cs"/>
              </a:rPr>
              <a:t>pré-retraités</a:t>
            </a: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retraités,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 Les membres de leur famille à charge effective, totale et permanente :</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-Le conjoint, concubin ou la personne liée par un PACS,</a:t>
            </a: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-Les enfants qui n'exercent pas d'activité professionnelle, jusqu’à 24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mn-lt"/>
                <a:ea typeface="ＭＳ Ｐゴシック" pitchFamily="34" charset="-128"/>
                <a:cs typeface="+mn-cs"/>
              </a:rPr>
              <a:t>Le bénéfice du RLAM a été étendu par la LFSS pour 2022 aux AD enfants sans activité professionnelle, jusqu’à 24 ans. </a:t>
            </a:r>
          </a:p>
          <a:p>
            <a:endParaRPr lang="fr-FR" sz="1100" dirty="0">
              <a:solidFill>
                <a:schemeClr val="tx1"/>
              </a:solidFill>
              <a:latin typeface="+mn-lt"/>
            </a:endParaRPr>
          </a:p>
          <a:p>
            <a:r>
              <a:rPr lang="fr-FR" sz="1100" dirty="0">
                <a:solidFill>
                  <a:schemeClr val="tx1"/>
                </a:solidFill>
                <a:latin typeface="+mn-lt"/>
              </a:rPr>
              <a:t>Pas les TI / pas les fonctionnaires </a:t>
            </a:r>
          </a:p>
          <a:p>
            <a:pPr>
              <a:lnSpc>
                <a:spcPct val="80000"/>
              </a:lnSpc>
              <a:spcBef>
                <a:spcPts val="1192"/>
              </a:spcBef>
            </a:pPr>
            <a:endParaRPr lang="fr-FR" dirty="0">
              <a:solidFill>
                <a:srgbClr val="3C448D"/>
              </a:solidFill>
              <a:latin typeface="Rubik medium"/>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10</a:t>
            </a:fld>
            <a:endParaRPr lang="fr-FR" dirty="0"/>
          </a:p>
        </p:txBody>
      </p:sp>
    </p:spTree>
    <p:extLst>
      <p:ext uri="{BB962C8B-B14F-4D97-AF65-F5344CB8AC3E}">
        <p14:creationId xmlns:p14="http://schemas.microsoft.com/office/powerpoint/2010/main" val="7462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justificatifs pour l’ouverture du droit au RLAM auprès de la CPAM sont :</a:t>
            </a:r>
          </a:p>
          <a:p>
            <a:r>
              <a:rPr lang="fr-FR" dirty="0"/>
              <a:t>La fiche de paie avec prélèvement de la cotisation RLAM</a:t>
            </a:r>
          </a:p>
          <a:p>
            <a:r>
              <a:rPr lang="fr-FR" dirty="0"/>
              <a:t>La notification de retraite Carsat avec mention « vous remplissez les conditions pour bénéficier du RLAM » et prélèvement de la cotisation (sauf cas d’exonération pour faibles ressources)</a:t>
            </a:r>
          </a:p>
          <a:p>
            <a:endParaRPr lang="fr-FR" dirty="0"/>
          </a:p>
          <a:p>
            <a:r>
              <a:rPr lang="fr-FR" dirty="0"/>
              <a:t>Une fois les droits ouverts en CPAM, une attestation de droits à l’assurance maladie est disponible sur le compte Ameli de l’assuré.</a:t>
            </a:r>
          </a:p>
          <a:p>
            <a:r>
              <a:rPr lang="fr-FR" dirty="0"/>
              <a:t>Une mise à jour de la Carte Vitale est nécessaire.</a:t>
            </a:r>
          </a:p>
          <a:p>
            <a:endParaRPr lang="fr-FR" dirty="0"/>
          </a:p>
        </p:txBody>
      </p:sp>
      <p:sp>
        <p:nvSpPr>
          <p:cNvPr id="4" name="Espace réservé du numéro de diapositive 3"/>
          <p:cNvSpPr>
            <a:spLocks noGrp="1"/>
          </p:cNvSpPr>
          <p:nvPr>
            <p:ph type="sldNum" sz="quarter" idx="5"/>
          </p:nvPr>
        </p:nvSpPr>
        <p:spPr/>
        <p:txBody>
          <a:bodyPr/>
          <a:lstStyle/>
          <a:p>
            <a:pPr defTabSz="908091">
              <a:defRPr/>
            </a:pPr>
            <a:fld id="{D6FA4E5E-7900-47C6-800C-9A8A4354B42B}" type="slidenum">
              <a:rPr lang="fr-FR">
                <a:solidFill>
                  <a:prstClr val="black"/>
                </a:solidFill>
                <a:latin typeface="Calibri" panose="020F0502020204030204"/>
              </a:rPr>
              <a:pPr defTabSz="908091">
                <a:defRPr/>
              </a:pPr>
              <a:t>11</a:t>
            </a:fld>
            <a:endParaRPr lang="fr-FR">
              <a:solidFill>
                <a:prstClr val="black"/>
              </a:solidFill>
              <a:latin typeface="Calibri" panose="020F0502020204030204"/>
            </a:endParaRPr>
          </a:p>
        </p:txBody>
      </p:sp>
    </p:spTree>
    <p:extLst>
      <p:ext uri="{BB962C8B-B14F-4D97-AF65-F5344CB8AC3E}">
        <p14:creationId xmlns:p14="http://schemas.microsoft.com/office/powerpoint/2010/main" val="113216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12</a:t>
            </a:fld>
            <a:endParaRPr lang="fr-FR"/>
          </a:p>
        </p:txBody>
      </p:sp>
    </p:spTree>
    <p:extLst>
      <p:ext uri="{BB962C8B-B14F-4D97-AF65-F5344CB8AC3E}">
        <p14:creationId xmlns:p14="http://schemas.microsoft.com/office/powerpoint/2010/main" val="415236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8091" eaLnBrk="0" fontAlgn="base" hangingPunct="0">
              <a:spcBef>
                <a:spcPct val="30000"/>
              </a:spcBef>
              <a:spcAft>
                <a:spcPct val="0"/>
              </a:spcAft>
              <a:defRPr/>
            </a:pPr>
            <a:r>
              <a:rPr lang="fr-FR" dirty="0">
                <a:solidFill>
                  <a:srgbClr val="000000"/>
                </a:solidFill>
                <a:ea typeface="ＭＳ Ｐゴシック"/>
                <a:cs typeface="Arial"/>
              </a:rPr>
              <a:t>Selon le type d’actes de ville, la participation du RL varie entre 20%  (consultation médicale) et 50% (médicaments).</a:t>
            </a:r>
          </a:p>
          <a:p>
            <a:pPr defTabSz="908091" eaLnBrk="0" fontAlgn="base" hangingPunct="0">
              <a:spcBef>
                <a:spcPct val="30000"/>
              </a:spcBef>
              <a:spcAft>
                <a:spcPct val="0"/>
              </a:spcAft>
              <a:defRPr/>
            </a:pPr>
            <a:r>
              <a:rPr lang="fr-FR" dirty="0">
                <a:solidFill>
                  <a:srgbClr val="000000"/>
                </a:solidFill>
                <a:ea typeface="ＭＳ Ｐゴシック"/>
                <a:cs typeface="Arial"/>
              </a:rPr>
              <a:t>A l’hôpital, le RL prend en charge le TM à hauteur de 20% et le forfait journalier hospitalier et depuis le 1/1/2022 le FPU (qui remplace le TM sur les actes pratiqués pendant les urgences (pris en charge auparavant par la RL))</a:t>
            </a:r>
          </a:p>
          <a:p>
            <a:pPr defTabSz="908091" eaLnBrk="0" fontAlgn="base" hangingPunct="0">
              <a:spcBef>
                <a:spcPct val="30000"/>
              </a:spcBef>
              <a:spcAft>
                <a:spcPct val="0"/>
              </a:spcAft>
              <a:defRPr/>
            </a:pPr>
            <a:endParaRPr lang="fr-FR" b="1" dirty="0">
              <a:solidFill>
                <a:srgbClr val="000000"/>
              </a:solidFill>
              <a:ea typeface="ＭＳ Ｐゴシック"/>
              <a:cs typeface="Arial"/>
            </a:endParaRPr>
          </a:p>
          <a:p>
            <a:pPr defTabSz="908091" eaLnBrk="0" fontAlgn="base" hangingPunct="0">
              <a:spcBef>
                <a:spcPct val="30000"/>
              </a:spcBef>
              <a:spcAft>
                <a:spcPct val="0"/>
              </a:spcAft>
              <a:defRPr/>
            </a:pPr>
            <a:r>
              <a:rPr lang="fr-FR" b="1" dirty="0">
                <a:solidFill>
                  <a:srgbClr val="000000"/>
                </a:solidFill>
                <a:ea typeface="ＭＳ Ｐゴシック"/>
                <a:cs typeface="Arial"/>
              </a:rPr>
              <a:t>Forfait journalier hospitalier : </a:t>
            </a:r>
            <a:r>
              <a:rPr lang="fr-FR" dirty="0">
                <a:solidFill>
                  <a:srgbClr val="000000"/>
                </a:solidFill>
                <a:ea typeface="ＭＳ Ｐゴシック"/>
                <a:cs typeface="Arial"/>
              </a:rPr>
              <a:t>est dû pour tout séjour supérieur à 24 heures dans un établissement hospitalier public ou privé, y compris le jour de sortie.</a:t>
            </a:r>
          </a:p>
          <a:p>
            <a:pPr defTabSz="908091" eaLnBrk="0" fontAlgn="base" hangingPunct="0">
              <a:spcBef>
                <a:spcPct val="30000"/>
              </a:spcBef>
              <a:spcAft>
                <a:spcPct val="0"/>
              </a:spcAft>
              <a:defRPr/>
            </a:pPr>
            <a:r>
              <a:rPr lang="fr-FR" dirty="0">
                <a:solidFill>
                  <a:srgbClr val="000000"/>
                </a:solidFill>
                <a:ea typeface="ＭＳ Ｐゴシック"/>
                <a:cs typeface="Arial"/>
              </a:rPr>
              <a:t>son montant est de 20 euros par jour pour un séjour hospitalier en médecine, chirurgie ou obstétrique. Il est de 15 euros par jour pour un séjour en psychiatrie. </a:t>
            </a:r>
          </a:p>
          <a:p>
            <a:pPr defTabSz="908091" eaLnBrk="0" fontAlgn="base" hangingPunct="0">
              <a:spcBef>
                <a:spcPct val="30000"/>
              </a:spcBef>
              <a:spcAft>
                <a:spcPct val="0"/>
              </a:spcAft>
              <a:defRPr/>
            </a:pPr>
            <a:endParaRPr lang="fr-FR" dirty="0">
              <a:solidFill>
                <a:srgbClr val="000000"/>
              </a:solidFill>
              <a:ea typeface="ＭＳ Ｐゴシック"/>
              <a:cs typeface="Arial"/>
            </a:endParaRPr>
          </a:p>
          <a:p>
            <a:pPr defTabSz="908091" eaLnBrk="0" fontAlgn="base" hangingPunct="0">
              <a:spcBef>
                <a:spcPct val="30000"/>
              </a:spcBef>
              <a:spcAft>
                <a:spcPct val="0"/>
              </a:spcAft>
              <a:defRPr/>
            </a:pPr>
            <a:r>
              <a:rPr lang="fr-FR" dirty="0">
                <a:solidFill>
                  <a:srgbClr val="000000"/>
                </a:solidFill>
                <a:ea typeface="ＭＳ Ｐゴシック"/>
                <a:cs typeface="Arial"/>
              </a:rPr>
              <a:t>FPU : 19,61€ </a:t>
            </a:r>
            <a:r>
              <a:rPr lang="fr-FR" dirty="0">
                <a:solidFill>
                  <a:srgbClr val="000000"/>
                </a:solidFill>
                <a:ea typeface="ＭＳ Ｐゴシック" charset="-128"/>
              </a:rPr>
              <a:t>et FPU minoré : 8,49 €</a:t>
            </a:r>
            <a:endParaRPr lang="fr-FR" dirty="0">
              <a:solidFill>
                <a:srgbClr val="000000"/>
              </a:solidFill>
              <a:ea typeface="ＭＳ Ｐゴシック"/>
              <a:cs typeface="Arial"/>
            </a:endParaRPr>
          </a:p>
          <a:p>
            <a:pPr defTabSz="908091" eaLnBrk="0" fontAlgn="base" hangingPunct="0">
              <a:spcBef>
                <a:spcPct val="30000"/>
              </a:spcBef>
              <a:spcAft>
                <a:spcPct val="0"/>
              </a:spcAft>
              <a:defRPr/>
            </a:pPr>
            <a:endParaRPr lang="fr-FR" dirty="0">
              <a:solidFill>
                <a:srgbClr val="000000"/>
              </a:solidFill>
              <a:ea typeface="ＭＳ Ｐゴシック"/>
              <a:cs typeface="Arial"/>
            </a:endParaRPr>
          </a:p>
          <a:p>
            <a:pPr defTabSz="908091" eaLnBrk="0" fontAlgn="base" hangingPunct="0">
              <a:spcBef>
                <a:spcPct val="30000"/>
              </a:spcBef>
              <a:spcAft>
                <a:spcPct val="0"/>
              </a:spcAft>
              <a:defRPr/>
            </a:pPr>
            <a:endParaRPr lang="fr-FR" dirty="0">
              <a:solidFill>
                <a:srgbClr val="000000"/>
              </a:solidFill>
              <a:latin typeface="Arial"/>
              <a:ea typeface="ＭＳ Ｐゴシック"/>
              <a:cs typeface="Arial"/>
            </a:endParaRPr>
          </a:p>
          <a:p>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13</a:t>
            </a:fld>
            <a:endParaRPr lang="fr-FR"/>
          </a:p>
        </p:txBody>
      </p:sp>
    </p:spTree>
    <p:extLst>
      <p:ext uri="{BB962C8B-B14F-4D97-AF65-F5344CB8AC3E}">
        <p14:creationId xmlns:p14="http://schemas.microsoft.com/office/powerpoint/2010/main" val="19107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14</a:t>
            </a:fld>
            <a:endParaRPr lang="fr-FR"/>
          </a:p>
        </p:txBody>
      </p:sp>
    </p:spTree>
    <p:extLst>
      <p:ext uri="{BB962C8B-B14F-4D97-AF65-F5344CB8AC3E}">
        <p14:creationId xmlns:p14="http://schemas.microsoft.com/office/powerpoint/2010/main" val="248099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Tx/>
              <a:buChar char="•"/>
            </a:pPr>
            <a:r>
              <a:rPr lang="fr-FR" dirty="0">
                <a:ea typeface="ＭＳ Ｐゴシック" pitchFamily="34" charset="-128"/>
              </a:rPr>
              <a:t> Que ce soit pour le paiement des prestations, l’affiliation de ses ressortissants ou le recouvrement de ses cotisations, l’organisation prend appui sur les CPAM, qui affilient les assurés et leur servent les prestations du régime, la Carsat, qui vérifie les conditions de stage des nouveaux retraités, et l’Agence centrale des organismes de sécurité sociale Acoss, via ses Urssaf, qui centralise les cotisations du régime précomptées sur les salaires, pensions et autres revenus de remplacement. </a:t>
            </a:r>
          </a:p>
          <a:p>
            <a:pPr>
              <a:buFontTx/>
              <a:buChar char="•"/>
            </a:pPr>
            <a:endParaRPr lang="fr-FR" dirty="0">
              <a:ea typeface="ＭＳ Ｐゴシック" pitchFamily="34" charset="-128"/>
            </a:endParaRPr>
          </a:p>
          <a:p>
            <a:pPr>
              <a:buFontTx/>
              <a:buChar char="•"/>
            </a:pPr>
            <a:r>
              <a:rPr lang="fr-FR" dirty="0">
                <a:ea typeface="ＭＳ Ｐゴシック" pitchFamily="34" charset="-128"/>
              </a:rPr>
              <a:t> De ce fait, la structure juridique « régime local » emploie très peu de salariés et assume la fonction de pilotage de l’ensemble. </a:t>
            </a:r>
          </a:p>
          <a:p>
            <a:pPr>
              <a:buFontTx/>
              <a:buChar char="•"/>
            </a:pPr>
            <a:endParaRPr lang="fr-FR" dirty="0">
              <a:ea typeface="ＭＳ Ｐゴシック" pitchFamily="34" charset="-128"/>
            </a:endParaRPr>
          </a:p>
          <a:p>
            <a:pPr>
              <a:buFontTx/>
              <a:buChar char="•"/>
            </a:pPr>
            <a:r>
              <a:rPr lang="fr-FR" dirty="0">
                <a:ea typeface="ＭＳ Ｐゴシック" pitchFamily="34" charset="-128"/>
              </a:rPr>
              <a:t> L’avantage économique d’un tel dispositif est évident, il fonctionne à coût marginal avec un </a:t>
            </a:r>
            <a:r>
              <a:rPr lang="fr-FR" u="sng" dirty="0">
                <a:ea typeface="ＭＳ Ｐゴシック" pitchFamily="34" charset="-128"/>
              </a:rPr>
              <a:t>prélèvement de gestion technique </a:t>
            </a:r>
            <a:r>
              <a:rPr lang="fr-FR" dirty="0">
                <a:ea typeface="ＭＳ Ｐゴシック" pitchFamily="34" charset="-128"/>
              </a:rPr>
              <a:t>(rémunération des services de la </a:t>
            </a:r>
            <a:r>
              <a:rPr lang="fr-FR" dirty="0" err="1">
                <a:ea typeface="ＭＳ Ｐゴシック" pitchFamily="34" charset="-128"/>
              </a:rPr>
              <a:t>Cnamts</a:t>
            </a:r>
            <a:r>
              <a:rPr lang="fr-FR" dirty="0">
                <a:ea typeface="ＭＳ Ｐゴシック" pitchFamily="34" charset="-128"/>
              </a:rPr>
              <a:t> et de la Carsat) réduit : moins de 1% du total des charges. (NB : le RL ne rémunère plus l’ACOSS)</a:t>
            </a:r>
            <a:endParaRPr lang="fr-FR" dirty="0"/>
          </a:p>
          <a:p>
            <a:pPr>
              <a:buFontTx/>
              <a:buChar char="•"/>
            </a:pPr>
            <a:endParaRPr lang="fr-FR" dirty="0">
              <a:ea typeface="ＭＳ Ｐゴシック" pitchFamily="34" charset="-128"/>
            </a:endParaRPr>
          </a:p>
          <a:p>
            <a:pPr>
              <a:buFontTx/>
              <a:buChar char="•"/>
            </a:pPr>
            <a:r>
              <a:rPr lang="fr-FR" dirty="0">
                <a:ea typeface="ＭＳ Ｐゴシック" pitchFamily="34" charset="-128"/>
              </a:rPr>
              <a:t> Le fonctionnement « politique », celui du pilotage du régime s’élevait lui à 0,1% des charges.</a:t>
            </a:r>
          </a:p>
          <a:p>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15</a:t>
            </a:fld>
            <a:endParaRPr lang="fr-FR"/>
          </a:p>
        </p:txBody>
      </p:sp>
    </p:spTree>
    <p:extLst>
      <p:ext uri="{BB962C8B-B14F-4D97-AF65-F5344CB8AC3E}">
        <p14:creationId xmlns:p14="http://schemas.microsoft.com/office/powerpoint/2010/main" val="40593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fr-FR" b="1" dirty="0">
                <a:ea typeface="ＭＳ Ｐゴシック" pitchFamily="34" charset="-128"/>
              </a:rPr>
              <a:t>La loi du 14 avril 1998 et le décret du 12 novembre 1998 (article L. 325-2 du code de la sécurité sociale)  : Les compétences du Conseil d’Administration. </a:t>
            </a:r>
          </a:p>
          <a:p>
            <a:pPr eaLnBrk="1" hangingPunct="1"/>
            <a:r>
              <a:rPr lang="fr-FR" dirty="0">
                <a:ea typeface="ＭＳ Ｐゴシック" pitchFamily="34" charset="-128"/>
              </a:rPr>
              <a:t>4° Détermine la liste des prestations ainsi que leurs taux de remboursement</a:t>
            </a:r>
          </a:p>
          <a:p>
            <a:pPr eaLnBrk="1" hangingPunct="1"/>
            <a:r>
              <a:rPr lang="fr-FR" dirty="0">
                <a:ea typeface="ＭＳ Ｐゴシック" pitchFamily="34" charset="-128"/>
              </a:rPr>
              <a:t>5° Fixe les taux des cotisations dans la limite d'une fourchette de 0,75 p. 100 à 2,5 p. 100 ; </a:t>
            </a:r>
          </a:p>
          <a:p>
            <a:pPr eaLnBrk="1" hangingPunct="1"/>
            <a:r>
              <a:rPr lang="fr-FR" dirty="0">
                <a:ea typeface="ＭＳ Ｐゴシック" pitchFamily="34" charset="-128"/>
              </a:rPr>
              <a:t>9° Délibère au moins deux fois par an sur les prévisions financières du régime ; </a:t>
            </a:r>
          </a:p>
          <a:p>
            <a:pPr eaLnBrk="1" hangingPunct="1"/>
            <a:r>
              <a:rPr lang="fr-FR" dirty="0">
                <a:ea typeface="ＭＳ Ｐゴシック" pitchFamily="34" charset="-128"/>
              </a:rPr>
              <a:t>10° Prend les mesures nécessaires pour assurer l'équilibre financier du régime</a:t>
            </a:r>
          </a:p>
          <a:p>
            <a:pPr eaLnBrk="1" hangingPunct="1"/>
            <a:r>
              <a:rPr lang="fr-FR" dirty="0">
                <a:ea typeface="ＭＳ Ｐゴシック" pitchFamily="34" charset="-128"/>
              </a:rPr>
              <a:t>11° Se prononce sur le rapport annuel d’activité présenté par le directeur ainsi que sur les projets de loi et de règlement intéressant les matières de sa compétence</a:t>
            </a:r>
          </a:p>
          <a:p>
            <a:pPr eaLnBrk="1" hangingPunct="1"/>
            <a:endParaRPr lang="fr-FR" dirty="0">
              <a:ea typeface="ＭＳ Ｐゴシック" pitchFamily="34" charset="-128"/>
            </a:endParaRPr>
          </a:p>
          <a:p>
            <a:pPr eaLnBrk="1" hangingPunct="1"/>
            <a:r>
              <a:rPr lang="fr-FR" dirty="0">
                <a:ea typeface="ＭＳ Ｐゴシック" pitchFamily="34" charset="-128"/>
              </a:rPr>
              <a:t>Exemple de décisions prises</a:t>
            </a:r>
            <a:r>
              <a:rPr lang="fr-FR" dirty="0">
                <a:solidFill>
                  <a:srgbClr val="000000"/>
                </a:solidFill>
                <a:ea typeface="ＭＳ Ｐゴシック" pitchFamily="34" charset="-128"/>
              </a:rPr>
              <a:t> </a:t>
            </a:r>
            <a:r>
              <a:rPr lang="fr-FR" dirty="0">
                <a:ea typeface="ＭＳ Ｐゴシック" pitchFamily="34" charset="-128"/>
              </a:rPr>
              <a:t>dans la perspective d’une gestion à long terme et pérenne du Régime Local </a:t>
            </a:r>
            <a:endParaRPr lang="fr-FR" b="1" dirty="0">
              <a:ea typeface="ＭＳ Ｐゴシック" pitchFamily="34" charset="-128"/>
            </a:endParaRPr>
          </a:p>
          <a:p>
            <a:pPr eaLnBrk="1" hangingPunct="1">
              <a:lnSpc>
                <a:spcPct val="90000"/>
              </a:lnSpc>
              <a:buFontTx/>
              <a:buChar char="•"/>
            </a:pPr>
            <a:r>
              <a:rPr lang="fr-FR" dirty="0">
                <a:solidFill>
                  <a:srgbClr val="000000"/>
                </a:solidFill>
                <a:ea typeface="ＭＳ Ｐゴシック" pitchFamily="34" charset="-128"/>
              </a:rPr>
              <a:t> La baisse du taux de remboursement des médicaments à vignette bleue (décembre 2005)</a:t>
            </a:r>
          </a:p>
          <a:p>
            <a:pPr eaLnBrk="1" hangingPunct="1">
              <a:lnSpc>
                <a:spcPct val="90000"/>
              </a:lnSpc>
              <a:buFontTx/>
              <a:buChar char="•"/>
            </a:pPr>
            <a:r>
              <a:rPr lang="fr-FR" dirty="0">
                <a:solidFill>
                  <a:srgbClr val="000000"/>
                </a:solidFill>
                <a:ea typeface="ＭＳ Ｐゴシック" pitchFamily="34" charset="-128"/>
              </a:rPr>
              <a:t> L’augmentation du taux de cotisation à 1,8% (12/2005),  la minoration à 1,7% (04/2007) puis à 1,6% (11/2007)</a:t>
            </a:r>
            <a:endParaRPr lang="fr-FR" dirty="0">
              <a:ea typeface="ＭＳ Ｐゴシック" pitchFamily="34" charset="-128"/>
            </a:endParaRPr>
          </a:p>
          <a:p>
            <a:pPr eaLnBrk="1" hangingPunct="1"/>
            <a:endParaRPr lang="fr-FR" b="1" dirty="0">
              <a:ea typeface="ＭＳ Ｐゴシック" pitchFamily="34" charset="-128"/>
            </a:endParaRPr>
          </a:p>
          <a:p>
            <a:pPr eaLnBrk="1" hangingPunct="1"/>
            <a:r>
              <a:rPr lang="fr-FR" b="1" dirty="0">
                <a:ea typeface="ＭＳ Ｐゴシック" pitchFamily="34" charset="-128"/>
              </a:rPr>
              <a:t>La gestion de réserves légales  et des placements (diversifiés, sans risque, garantissant au minimum le capital) </a:t>
            </a:r>
            <a:r>
              <a:rPr lang="fr-FR" dirty="0">
                <a:solidFill>
                  <a:srgbClr val="000000"/>
                </a:solidFill>
                <a:ea typeface="ＭＳ Ｐゴシック" pitchFamily="34" charset="-128"/>
              </a:rPr>
              <a:t>permettent de faire face </a:t>
            </a:r>
            <a:r>
              <a:rPr lang="fr-FR" dirty="0">
                <a:ea typeface="ＭＳ Ｐゴシック" pitchFamily="34" charset="-128"/>
              </a:rPr>
              <a:t>aux aléas juridiques ou économiques qui affectent la vie du Régime : </a:t>
            </a:r>
            <a:r>
              <a:rPr lang="fr-FR" dirty="0">
                <a:solidFill>
                  <a:srgbClr val="000000"/>
                </a:solidFill>
                <a:ea typeface="ＭＳ Ｐゴシック" pitchFamily="34" charset="-128"/>
              </a:rPr>
              <a:t>crise économique entraînant une baisse inédite des cotisations, accroissement des dépenses induites par la politique gouvernementale (Augmentation du forfait journalier, Forfait de 18€)</a:t>
            </a:r>
            <a:endParaRPr lang="fr-FR" b="1" dirty="0">
              <a:solidFill>
                <a:srgbClr val="000000"/>
              </a:solidFill>
              <a:ea typeface="ＭＳ Ｐゴシック" pitchFamily="34" charset="-128"/>
            </a:endParaRPr>
          </a:p>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16</a:t>
            </a:fld>
            <a:endParaRPr lang="fr-FR"/>
          </a:p>
        </p:txBody>
      </p:sp>
    </p:spTree>
    <p:extLst>
      <p:ext uri="{BB962C8B-B14F-4D97-AF65-F5344CB8AC3E}">
        <p14:creationId xmlns:p14="http://schemas.microsoft.com/office/powerpoint/2010/main" val="263439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80000"/>
              </a:lnSpc>
            </a:pPr>
            <a:r>
              <a:rPr lang="fr-FR" b="1" dirty="0">
                <a:solidFill>
                  <a:srgbClr val="3C448D"/>
                </a:solidFill>
                <a:ea typeface="ＭＳ Ｐゴシック" pitchFamily="34" charset="-128"/>
              </a:rPr>
              <a:t>Des </a:t>
            </a:r>
            <a:r>
              <a:rPr lang="fr-FR" b="1" dirty="0">
                <a:solidFill>
                  <a:srgbClr val="F59E33"/>
                </a:solidFill>
                <a:ea typeface="ＭＳ Ｐゴシック" pitchFamily="34" charset="-128"/>
              </a:rPr>
              <a:t>missions</a:t>
            </a:r>
            <a:r>
              <a:rPr lang="fr-FR" b="1" dirty="0">
                <a:solidFill>
                  <a:srgbClr val="3C448D"/>
                </a:solidFill>
                <a:ea typeface="ＭＳ Ｐゴシック" pitchFamily="34" charset="-128"/>
              </a:rPr>
              <a:t> diversifiées :</a:t>
            </a:r>
          </a:p>
          <a:p>
            <a:pPr>
              <a:lnSpc>
                <a:spcPct val="80000"/>
              </a:lnSpc>
            </a:pPr>
            <a:r>
              <a:rPr lang="fr-FR" dirty="0">
                <a:solidFill>
                  <a:srgbClr val="3C448D"/>
                </a:solidFill>
                <a:ea typeface="ＭＳ Ｐゴシック" pitchFamily="34" charset="-128"/>
              </a:rPr>
              <a:t>Préparation des séances du Conseil d’administration et mise en œuvre de ses décisions, analyses juridiques et statistiques, suivi des actions de prévention, réponses aux sollicitations,…</a:t>
            </a:r>
          </a:p>
          <a:p>
            <a:pPr defTabSz="941145"/>
            <a:endParaRPr lang="fr-FR" dirty="0">
              <a:solidFill>
                <a:srgbClr val="000000"/>
              </a:solidFill>
              <a:ea typeface="ＭＳ Ｐゴシック" pitchFamily="34" charset="-128"/>
            </a:endParaRPr>
          </a:p>
          <a:p>
            <a:pPr defTabSz="941145"/>
            <a:r>
              <a:rPr lang="fr-FR" dirty="0">
                <a:solidFill>
                  <a:srgbClr val="000000"/>
                </a:solidFill>
                <a:ea typeface="ＭＳ Ｐゴシック" pitchFamily="34" charset="-128"/>
              </a:rPr>
              <a:t>Le Directeur et Le Directeur comptable et Financier du Régime local sont ceux de la CARSAT d’Alsace Moselle. Un décret prévoit qu’ils soient désignés par le CA du Régime local, parmi les 3 CPAM et la CARSAT Alsace Moselle</a:t>
            </a:r>
            <a:r>
              <a:rPr lang="fr-FR" dirty="0">
                <a:ea typeface="ＭＳ Ｐゴシック" pitchFamily="34" charset="-128"/>
              </a:rPr>
              <a:t> </a:t>
            </a:r>
          </a:p>
          <a:p>
            <a:pPr defTabSz="941145"/>
            <a:endParaRPr lang="fr-FR" b="1" dirty="0">
              <a:latin typeface="Arial" pitchFamily="34" charset="0"/>
              <a:ea typeface="ＭＳ Ｐゴシック" pitchFamily="34" charset="-128"/>
            </a:endParaRPr>
          </a:p>
          <a:p>
            <a:pPr defTabSz="941145"/>
            <a:endParaRPr lang="fr-FR" b="1" dirty="0">
              <a:latin typeface="Arial" pitchFamily="34" charset="0"/>
              <a:ea typeface="ＭＳ Ｐゴシック" pitchFamily="34" charset="-128"/>
            </a:endParaRPr>
          </a:p>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17</a:t>
            </a:fld>
            <a:endParaRPr lang="fr-FR"/>
          </a:p>
        </p:txBody>
      </p:sp>
    </p:spTree>
    <p:extLst>
      <p:ext uri="{BB962C8B-B14F-4D97-AF65-F5344CB8AC3E}">
        <p14:creationId xmlns:p14="http://schemas.microsoft.com/office/powerpoint/2010/main" val="342191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18</a:t>
            </a:fld>
            <a:endParaRPr lang="fr-FR"/>
          </a:p>
        </p:txBody>
      </p:sp>
    </p:spTree>
    <p:extLst>
      <p:ext uri="{BB962C8B-B14F-4D97-AF65-F5344CB8AC3E}">
        <p14:creationId xmlns:p14="http://schemas.microsoft.com/office/powerpoint/2010/main" val="53810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48683" rtl="0" eaLnBrk="1" fontAlgn="base" latinLnBrk="0" hangingPunct="1">
              <a:lnSpc>
                <a:spcPct val="100000"/>
              </a:lnSpc>
              <a:spcBef>
                <a:spcPct val="30000"/>
              </a:spcBef>
              <a:spcAft>
                <a:spcPct val="0"/>
              </a:spcAft>
              <a:buClrTx/>
              <a:buSzTx/>
              <a:buFontTx/>
              <a:buNone/>
              <a:tabLst/>
              <a:defRPr/>
            </a:pPr>
            <a:r>
              <a:rPr lang="fr-FR" dirty="0">
                <a:ea typeface="ＭＳ Ｐゴシック" pitchFamily="34" charset="-128"/>
              </a:rPr>
              <a:t>En pratique, pour les </a:t>
            </a:r>
            <a:r>
              <a:rPr lang="fr-FR" b="1" dirty="0">
                <a:ea typeface="ＭＳ Ｐゴシック" pitchFamily="34" charset="-128"/>
              </a:rPr>
              <a:t>salariés</a:t>
            </a:r>
            <a:r>
              <a:rPr lang="fr-FR" dirty="0">
                <a:ea typeface="ＭＳ Ｐゴシック" pitchFamily="34" charset="-128"/>
              </a:rPr>
              <a:t>, la cotisation est mise en place sur le salaire par l’employeur qui la reverse ensuite à son URSSAF habituelle.</a:t>
            </a:r>
          </a:p>
          <a:p>
            <a:pPr defTabSz="948683" fontAlgn="base">
              <a:spcBef>
                <a:spcPct val="30000"/>
              </a:spcBef>
              <a:spcAft>
                <a:spcPct val="0"/>
              </a:spcAft>
              <a:defRPr/>
            </a:pPr>
            <a:endParaRPr lang="fr-FR" dirty="0">
              <a:solidFill>
                <a:srgbClr val="000000"/>
              </a:solidFill>
              <a:ea typeface="ＭＳ Ｐゴシック" pitchFamily="34" charset="-128"/>
            </a:endParaRPr>
          </a:p>
          <a:p>
            <a:pPr defTabSz="948683" fontAlgn="base">
              <a:spcBef>
                <a:spcPct val="30000"/>
              </a:spcBef>
              <a:spcAft>
                <a:spcPct val="0"/>
              </a:spcAft>
              <a:defRPr/>
            </a:pPr>
            <a:r>
              <a:rPr lang="fr-FR" dirty="0">
                <a:solidFill>
                  <a:srgbClr val="000000"/>
                </a:solidFill>
                <a:ea typeface="ＭＳ Ｐゴシック" pitchFamily="34" charset="-128"/>
              </a:rPr>
              <a:t>Les seuils d’exonération sont les mêmes que pour la CSG.</a:t>
            </a:r>
          </a:p>
          <a:p>
            <a:pPr defTabSz="948683" fontAlgn="base">
              <a:spcBef>
                <a:spcPct val="30000"/>
              </a:spcBef>
              <a:spcAft>
                <a:spcPct val="0"/>
              </a:spcAft>
              <a:defRPr/>
            </a:pPr>
            <a:endParaRPr lang="fr-FR" dirty="0">
              <a:solidFill>
                <a:srgbClr val="000000"/>
              </a:solidFill>
              <a:ea typeface="ＭＳ Ｐゴシック" pitchFamily="34" charset="-128"/>
            </a:endParaRPr>
          </a:p>
          <a:p>
            <a:pPr defTabSz="948683" fontAlgn="base">
              <a:spcBef>
                <a:spcPct val="30000"/>
              </a:spcBef>
              <a:spcAft>
                <a:spcPct val="0"/>
              </a:spcAft>
              <a:defRPr/>
            </a:pPr>
            <a:r>
              <a:rPr lang="fr-FR" dirty="0">
                <a:solidFill>
                  <a:srgbClr val="000000"/>
                </a:solidFill>
                <a:ea typeface="ＭＳ Ｐゴシック" pitchFamily="34" charset="-128"/>
              </a:rPr>
              <a:t>2023 : 11 614€ pour une part fiscale / an soit 967€ par mois</a:t>
            </a:r>
          </a:p>
          <a:p>
            <a:pPr defTabSz="948683" fontAlgn="base">
              <a:spcBef>
                <a:spcPct val="30000"/>
              </a:spcBef>
              <a:spcAft>
                <a:spcPct val="0"/>
              </a:spcAft>
              <a:defRPr/>
            </a:pPr>
            <a:endParaRPr lang="fr-FR" dirty="0">
              <a:solidFill>
                <a:srgbClr val="000000"/>
              </a:solidFill>
              <a:ea typeface="ＭＳ Ｐゴシック" pitchFamily="34" charset="-128"/>
            </a:endParaRPr>
          </a:p>
          <a:p>
            <a:pPr defTabSz="948683" fontAlgn="base">
              <a:spcBef>
                <a:spcPct val="30000"/>
              </a:spcBef>
              <a:spcAft>
                <a:spcPct val="0"/>
              </a:spcAft>
              <a:defRPr/>
            </a:pPr>
            <a:endParaRPr lang="fr-FR" dirty="0">
              <a:solidFill>
                <a:srgbClr val="000000"/>
              </a:solidFill>
              <a:ea typeface="ＭＳ Ｐゴシック" pitchFamily="34" charset="-128"/>
            </a:endParaRPr>
          </a:p>
          <a:p>
            <a:pPr defTabSz="948683" fontAlgn="base">
              <a:spcBef>
                <a:spcPct val="30000"/>
              </a:spcBef>
              <a:spcAft>
                <a:spcPct val="0"/>
              </a:spcAft>
              <a:defRPr/>
            </a:pPr>
            <a:endParaRPr lang="fr-FR" sz="1500" dirty="0">
              <a:solidFill>
                <a:srgbClr val="000000"/>
              </a:solidFill>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19</a:t>
            </a:fld>
            <a:endParaRPr lang="fr-FR"/>
          </a:p>
        </p:txBody>
      </p:sp>
    </p:spTree>
    <p:extLst>
      <p:ext uri="{BB962C8B-B14F-4D97-AF65-F5344CB8AC3E}">
        <p14:creationId xmlns:p14="http://schemas.microsoft.com/office/powerpoint/2010/main" val="88137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2</a:t>
            </a:fld>
            <a:endParaRPr lang="fr-FR"/>
          </a:p>
        </p:txBody>
      </p:sp>
    </p:spTree>
    <p:extLst>
      <p:ext uri="{BB962C8B-B14F-4D97-AF65-F5344CB8AC3E}">
        <p14:creationId xmlns:p14="http://schemas.microsoft.com/office/powerpoint/2010/main" val="91100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20</a:t>
            </a:fld>
            <a:endParaRPr lang="fr-FR"/>
          </a:p>
        </p:txBody>
      </p:sp>
    </p:spTree>
    <p:extLst>
      <p:ext uri="{BB962C8B-B14F-4D97-AF65-F5344CB8AC3E}">
        <p14:creationId xmlns:p14="http://schemas.microsoft.com/office/powerpoint/2010/main" val="382691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99871" marR="0" lvl="1" indent="-339985" algn="l" defTabSz="914400" rtl="0" eaLnBrk="1" fontAlgn="auto" latinLnBrk="0" hangingPunct="1">
              <a:lnSpc>
                <a:spcPct val="100000"/>
              </a:lnSpc>
              <a:spcBef>
                <a:spcPts val="0"/>
              </a:spcBef>
              <a:spcAft>
                <a:spcPts val="0"/>
              </a:spcAft>
              <a:buClr>
                <a:srgbClr val="3C448D"/>
              </a:buClr>
              <a:buSzTx/>
              <a:buFontTx/>
              <a:buNone/>
              <a:tabLst/>
              <a:defRPr/>
            </a:pPr>
            <a:endParaRPr kumimoji="0" lang="fr-FR" sz="1100" b="0" i="0" u="none" strike="noStrike" kern="1200" cap="none" spc="0" normalizeH="0" baseline="0" noProof="0" dirty="0">
              <a:ln>
                <a:noFill/>
              </a:ln>
              <a:solidFill>
                <a:srgbClr val="3C448D"/>
              </a:solidFill>
              <a:effectLst/>
              <a:uLnTx/>
              <a:uFillTx/>
              <a:latin typeface="Rubik medium"/>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14 avril 1998 : loi n°98-278  du code de la SS relative au régime local d’assurance maladie des départements du Bas-Rhin, du Haut-Rhin et de la Moselle</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Article L325-2 : </a:t>
            </a:r>
            <a:r>
              <a:rPr kumimoji="0" lang="fr-FR" sz="11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Le conseil d'administration de l'instance de gestion établit chaque année, pour l'exercice comptable suivant, un état prévisionnel des dépenses et des recettes du régime local compte tenu des objectifs fixés par la loi de financement de la sécurité sociale et dans les conditions définies par décret. A la clôture de l'exercice comptable, il peut décider d'affecter les excédents éventuels correspondant à la différence entre les dépenses et les recettes ainsi définies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1° Soit au financement des actions expérimentales relatives aux filières et réseaux de soins prévues à l'article L. 162-31-1 du présent code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2° Soit au financement des programmes de santé publique élaborés par la conférence régionale de santé en vertu de l'article L. 767 du code de la santé publique.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21 juillet 2009 : article L325-2 modifié par l’article 90 de la loi 2009-879 (dite loi HPST)</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Le conseil d'administration de l'instance de gestion établit chaque année, pour l'exercice comptable suivant, un état prévisionnel des dépenses et des recettes du régime local compte tenu des objectifs fixés par la loi de financement de la sécurité sociale et dans les conditions définies par décret. A la clôture de l'exercice, il peut décider d'affecter une somme représentant au maximum 0,5 % des dépenses de prestations constatées durant l'exercice.</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46039"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La politique de prévention du RLAM </a:t>
            </a: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ne remplace pas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les autres politiques publiques mais elle vient en complément.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ARS : Agence Régionale de Santé.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DRAAF : Direction Régionale de l‘Alimentation, de l‘Agriculture et de la Forêt.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DRJSCS : Direction Régionale de la Jeunesse des Sports et de la Cohésion Sociale.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Collectivités territoriales : Le RLAM soutient des actions de prévention qui peuvent être menées par des villes ou des communautés de communes, notamment grâce à la signature des </a:t>
            </a: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Contrats Locaux de Santé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(CLS).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1589"/>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Le Régime local </a:t>
            </a:r>
            <a:r>
              <a:rPr kumimoji="0" lang="fr-FR" sz="1100" b="0" i="0" u="none" strike="noStrike" kern="1200" cap="none" spc="0" normalizeH="0" baseline="0" noProof="0" dirty="0">
                <a:ln>
                  <a:noFill/>
                </a:ln>
                <a:solidFill>
                  <a:srgbClr val="70AD47"/>
                </a:solidFill>
                <a:effectLst/>
                <a:uLnTx/>
                <a:uFillTx/>
                <a:latin typeface="Calibri" panose="020F0502020204030204" pitchFamily="34" charset="0"/>
                <a:ea typeface="ＭＳ Ｐゴシック" pitchFamily="34" charset="-128"/>
                <a:cs typeface="+mn-cs"/>
              </a:rPr>
              <a:t>participe</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ou travaille </a:t>
            </a:r>
            <a:r>
              <a:rPr kumimoji="0" lang="fr-FR" sz="1100" b="0" i="0" u="none" strike="noStrike" kern="1200" cap="none" spc="0" normalizeH="0" baseline="0" noProof="0" dirty="0">
                <a:ln>
                  <a:noFill/>
                </a:ln>
                <a:solidFill>
                  <a:srgbClr val="70AD47"/>
                </a:solidFill>
                <a:effectLst/>
                <a:uLnTx/>
                <a:uFillTx/>
                <a:latin typeface="Calibri" panose="020F0502020204030204" pitchFamily="34" charset="0"/>
                <a:ea typeface="ＭＳ Ｐゴシック" pitchFamily="34" charset="-128"/>
                <a:cs typeface="+mn-cs"/>
              </a:rPr>
              <a:t>en collaboration </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avec</a:t>
            </a:r>
          </a:p>
          <a:p>
            <a:pPr marL="0" marR="0" lvl="0" indent="0" algn="l" defTabSz="914400" rtl="0" eaLnBrk="1" fontAlgn="auto" latinLnBrk="0" hangingPunct="1">
              <a:lnSpc>
                <a:spcPct val="100000"/>
              </a:lnSpc>
              <a:spcBef>
                <a:spcPts val="1589"/>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les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instances décisionnelles </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de la santé publique et de l'éducation à la santé, en particulier l’Agence Régionale de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CLS</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 : L’article L. 1434-2 alinéa 3 du Code de la Santé Publique (CSP), créé par la loi Hôpital, Patients, Santé et Territoires (HPST) du 21 juillet 2009, stipule que dans le cadre des Projets Régionaux de Santé (PRS) des programmes territoriaux de santé peuvent donner lieu à des Contrats Locaux de Santé (CLS). Les objectifs des CLS portent sur la promotion de la santé, la prévention, les politiques de soins et l’accompagnement médico-social (art L. 1434-17 du CSP). Afin de mener des actions sur le long terme, les CLS sont pluriannuels (3 à 5 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Actuellement le RLAM a signé 6 </a:t>
            </a: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CLS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(Strasbourg Eurométropole, Strasbourg Ville, Mulhouse Ville, </a:t>
            </a:r>
            <a:r>
              <a:rPr kumimoji="0" lang="fr-FR"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Thionville Agglomération, Forbach Agglomération et Metz Ville).</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Les stratégies et modalités de financements sont réfléchies en commun et les dossiers de demandes de subvention sont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itchFamily="34" charset="-128"/>
                <a:cs typeface="+mn-cs"/>
              </a:rPr>
              <a:t>co</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-instruits avec des représentants de chaque organisme. La </a:t>
            </a:r>
            <a:r>
              <a:rPr kumimoji="0" lang="fr-FR" sz="11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itchFamily="34" charset="-128"/>
                <a:cs typeface="+mn-cs"/>
              </a:rPr>
              <a:t>co</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-instruction évite les </a:t>
            </a:r>
            <a:r>
              <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doubles financements </a:t>
            </a:r>
            <a:r>
              <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et permet d’échanger sur les expériences de chacun.</a:t>
            </a:r>
          </a:p>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A4E5E-7900-47C6-800C-9A8A4354B42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9925" marR="0" lvl="1" indent="-325438" algn="l" defTabSz="914400" rtl="0" eaLnBrk="1" fontAlgn="auto" latinLnBrk="0" hangingPunct="1">
              <a:lnSpc>
                <a:spcPct val="90000"/>
              </a:lnSpc>
              <a:spcBef>
                <a:spcPct val="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Les </a:t>
            </a:r>
            <a:r>
              <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ＭＳ Ｐゴシック" pitchFamily="34" charset="-128"/>
                <a:cs typeface="+mn-cs"/>
              </a:rPr>
              <a:t>cancers</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 1</a:t>
            </a:r>
            <a:r>
              <a:rPr kumimoji="0" lang="fr-FR" sz="1100" b="0" i="0" u="none" strike="noStrike" kern="1200" cap="none" spc="0" normalizeH="0" baseline="30000" noProof="0" dirty="0">
                <a:ln>
                  <a:noFill/>
                </a:ln>
                <a:solidFill>
                  <a:srgbClr val="3C448D"/>
                </a:solidFill>
                <a:effectLst/>
                <a:uLnTx/>
                <a:uFillTx/>
                <a:latin typeface="Calibri" panose="020F0502020204030204" pitchFamily="34" charset="0"/>
                <a:ea typeface="ＭＳ Ｐゴシック" pitchFamily="34" charset="-128"/>
                <a:cs typeface="+mn-cs"/>
              </a:rPr>
              <a:t>ère</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 cause de décès en Alsace-Moselle, présentant une situation quasiment comparable à la France.</a:t>
            </a:r>
          </a:p>
          <a:p>
            <a:pPr marL="669925" marR="0" lvl="1" indent="-325438" algn="l" defTabSz="914400" rtl="0" eaLnBrk="1" fontAlgn="auto" latinLnBrk="0" hangingPunct="1">
              <a:lnSpc>
                <a:spcPct val="90000"/>
              </a:lnSpc>
              <a:spcBef>
                <a:spcPts val="5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Les </a:t>
            </a:r>
            <a:r>
              <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ＭＳ Ｐゴシック" pitchFamily="34" charset="-128"/>
                <a:cs typeface="+mn-cs"/>
              </a:rPr>
              <a:t>maladies neuro-cardio-vasculaires</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 2</a:t>
            </a:r>
            <a:r>
              <a:rPr kumimoji="0" lang="fr-FR" sz="1100" b="0" i="0" u="none" strike="noStrike" kern="1200" cap="none" spc="0" normalizeH="0" baseline="30000" noProof="0" dirty="0">
                <a:ln>
                  <a:noFill/>
                </a:ln>
                <a:solidFill>
                  <a:srgbClr val="3C448D"/>
                </a:solidFill>
                <a:effectLst/>
                <a:uLnTx/>
                <a:uFillTx/>
                <a:latin typeface="Calibri" panose="020F0502020204030204" pitchFamily="34" charset="0"/>
                <a:ea typeface="ＭＳ Ｐゴシック" pitchFamily="34" charset="-128"/>
                <a:cs typeface="+mn-cs"/>
              </a:rPr>
              <a:t>ème</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 cause de mortalité en Alsace-Moselle mais à un niveau très supérieur à la moyenne nationale.</a:t>
            </a:r>
          </a:p>
          <a:p>
            <a:pPr marL="669925" marR="0" lvl="1" indent="-325438" algn="l" defTabSz="914400" rtl="0" eaLnBrk="1" fontAlgn="auto" latinLnBrk="0" hangingPunct="1">
              <a:lnSpc>
                <a:spcPct val="90000"/>
              </a:lnSpc>
              <a:spcBef>
                <a:spcPts val="5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La </a:t>
            </a:r>
            <a:r>
              <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ＭＳ Ｐゴシック" pitchFamily="34" charset="-128"/>
                <a:cs typeface="+mn-cs"/>
              </a:rPr>
              <a:t>broncho-pneumopathie chronique obstructive</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pitchFamily="34" charset="-128"/>
                <a:cs typeface="+mn-cs"/>
              </a:rPr>
              <a:t>, niveau de mortalité très élevé en Alsace-Moselle par rapport à la moyenne nationale. </a:t>
            </a:r>
          </a:p>
          <a:p>
            <a:pPr marL="669925" marR="0" lvl="1" indent="-325438" algn="l" defTabSz="914400" rtl="0" eaLnBrk="1" fontAlgn="auto" latinLnBrk="0" hangingPunct="1">
              <a:lnSpc>
                <a:spcPct val="90000"/>
              </a:lnSpc>
              <a:spcBef>
                <a:spcPts val="500"/>
              </a:spcBef>
              <a:spcAft>
                <a:spcPts val="0"/>
              </a:spcAft>
              <a:buClr>
                <a:srgbClr val="3C448D"/>
              </a:buClr>
              <a:buSzTx/>
              <a:buFont typeface="Arial" panose="020B0604020202020204" pitchFamily="34" charset="0"/>
              <a:buChar char="•"/>
              <a:tabLst/>
              <a:defRPr/>
            </a:pPr>
            <a:r>
              <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mn-ea"/>
                <a:cs typeface="+mn-cs"/>
              </a:rPr>
              <a:t>Santé mentale, prévention des déficits de la vision et de l’audition, prévention de la désinsertion professionnelle </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depuis 2021.</a:t>
            </a:r>
          </a:p>
          <a:p>
            <a:pPr marL="699871" lvl="1" indent="-339985">
              <a:buClr>
                <a:srgbClr val="3C448D"/>
              </a:buClr>
            </a:pPr>
            <a:endParaRPr lang="fr-FR" sz="1100" dirty="0">
              <a:solidFill>
                <a:srgbClr val="3C448D"/>
              </a:solidFill>
              <a:latin typeface="Calibri" panose="020F0502020204030204" pitchFamily="34" charset="0"/>
              <a:ea typeface="ＭＳ Ｐゴシック"/>
            </a:endParaRPr>
          </a:p>
          <a:p>
            <a:r>
              <a:rPr lang="fr-FR" sz="1100" dirty="0">
                <a:latin typeface="Calibri" panose="020F0502020204030204" pitchFamily="34" charset="0"/>
                <a:ea typeface="ＭＳ Ｐゴシック" pitchFamily="34" charset="-128"/>
              </a:rPr>
              <a:t>Le CA du RLAM valide les actions et les montant accordés. Les actions financées par le RLAM font l’objet : </a:t>
            </a:r>
          </a:p>
          <a:p>
            <a:r>
              <a:rPr lang="fr-FR" sz="1100" dirty="0">
                <a:latin typeface="Calibri" panose="020F0502020204030204" pitchFamily="34" charset="0"/>
                <a:ea typeface="ＭＳ Ｐゴシック" pitchFamily="34" charset="-128"/>
              </a:rPr>
              <a:t>	- d’un </a:t>
            </a:r>
            <a:r>
              <a:rPr lang="fr-FR" sz="1100" b="1" dirty="0">
                <a:latin typeface="Calibri" panose="020F0502020204030204" pitchFamily="34" charset="0"/>
                <a:ea typeface="ＭＳ Ｐゴシック" pitchFamily="34" charset="-128"/>
              </a:rPr>
              <a:t>conventionnent</a:t>
            </a:r>
            <a:r>
              <a:rPr lang="fr-FR" sz="1100" dirty="0">
                <a:latin typeface="Calibri" panose="020F0502020204030204" pitchFamily="34" charset="0"/>
                <a:ea typeface="ＭＳ Ｐゴシック" pitchFamily="34" charset="-128"/>
              </a:rPr>
              <a:t> avec la structure,</a:t>
            </a:r>
          </a:p>
          <a:p>
            <a:r>
              <a:rPr lang="fr-FR" sz="1100" dirty="0">
                <a:latin typeface="Calibri" panose="020F0502020204030204" pitchFamily="34" charset="0"/>
                <a:ea typeface="ＭＳ Ｐゴシック" pitchFamily="34" charset="-128"/>
              </a:rPr>
              <a:t>	- d’un suivi et d’une participation du RLAM au </a:t>
            </a:r>
            <a:r>
              <a:rPr lang="fr-FR" sz="1100" b="1" dirty="0">
                <a:latin typeface="Calibri" panose="020F0502020204030204" pitchFamily="34" charset="0"/>
                <a:ea typeface="ＭＳ Ｐゴシック" pitchFamily="34" charset="-128"/>
              </a:rPr>
              <a:t>comité de pilotage</a:t>
            </a:r>
            <a:r>
              <a:rPr lang="fr-FR" sz="1100" dirty="0">
                <a:latin typeface="Calibri" panose="020F0502020204030204" pitchFamily="34" charset="0"/>
                <a:ea typeface="ＭＳ Ｐゴシック" pitchFamily="34" charset="-128"/>
              </a:rPr>
              <a:t>, </a:t>
            </a:r>
          </a:p>
          <a:p>
            <a:r>
              <a:rPr lang="fr-FR" sz="1100" dirty="0">
                <a:latin typeface="Calibri" panose="020F0502020204030204" pitchFamily="34" charset="0"/>
                <a:ea typeface="ＭＳ Ｐゴシック" pitchFamily="34" charset="-128"/>
              </a:rPr>
              <a:t>	- de paiements après vérification des </a:t>
            </a:r>
            <a:r>
              <a:rPr lang="fr-FR" sz="1100" b="1" dirty="0">
                <a:latin typeface="Calibri" panose="020F0502020204030204" pitchFamily="34" charset="0"/>
                <a:ea typeface="ＭＳ Ｐゴシック" pitchFamily="34" charset="-128"/>
              </a:rPr>
              <a:t>factures</a:t>
            </a:r>
            <a:r>
              <a:rPr lang="fr-FR" sz="1100" dirty="0">
                <a:latin typeface="Calibri" panose="020F0502020204030204" pitchFamily="34" charset="0"/>
                <a:ea typeface="ＭＳ Ｐゴシック" pitchFamily="34" charset="-128"/>
              </a:rPr>
              <a:t>,</a:t>
            </a:r>
          </a:p>
          <a:p>
            <a:r>
              <a:rPr lang="fr-FR" sz="1100" dirty="0">
                <a:latin typeface="Calibri" panose="020F0502020204030204" pitchFamily="34" charset="0"/>
                <a:ea typeface="ＭＳ Ｐゴシック" pitchFamily="34" charset="-128"/>
              </a:rPr>
              <a:t>	- d’une </a:t>
            </a:r>
            <a:r>
              <a:rPr lang="fr-FR" sz="1100" b="1" dirty="0">
                <a:latin typeface="Calibri" panose="020F0502020204030204" pitchFamily="34" charset="0"/>
                <a:ea typeface="ＭＳ Ｐゴシック" pitchFamily="34" charset="-128"/>
              </a:rPr>
              <a:t>évaluation.</a:t>
            </a:r>
            <a:endParaRPr lang="fr-FR" sz="1100" dirty="0">
              <a:latin typeface="Calibri" panose="020F0502020204030204" pitchFamily="34" charset="0"/>
              <a:ea typeface="ＭＳ Ｐゴシック" pitchFamily="34" charset="-128"/>
            </a:endParaRPr>
          </a:p>
          <a:p>
            <a:endParaRPr lang="fr-FR" sz="1100" dirty="0">
              <a:latin typeface="Calibri" panose="020F0502020204030204" pitchFamily="34" charset="0"/>
              <a:ea typeface="ＭＳ Ｐゴシック" pitchFamily="34" charset="-128"/>
            </a:endParaRPr>
          </a:p>
          <a:p>
            <a:pPr marL="715010" marR="0" lvl="1" indent="-457200" algn="l" defTabSz="914400" rtl="0" eaLnBrk="1" fontAlgn="auto" latinLnBrk="0" hangingPunct="1">
              <a:lnSpc>
                <a:spcPct val="90000"/>
              </a:lnSpc>
              <a:spcBef>
                <a:spcPts val="900"/>
              </a:spcBef>
              <a:spcAft>
                <a:spcPts val="0"/>
              </a:spcAft>
              <a:buClr>
                <a:srgbClr val="3C448D"/>
              </a:buClr>
              <a:buSzTx/>
              <a:buFont typeface="Arial" panose="020B0604020202020204" pitchFamily="34" charset="0"/>
              <a:buChar char="•"/>
              <a:tabLst/>
              <a:defRPr/>
            </a:pPr>
            <a:r>
              <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mn-ea"/>
                <a:cs typeface="+mn-cs"/>
              </a:rPr>
              <a:t>Grand public, public salarié, enfants et adolescents</a:t>
            </a: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a:t>
            </a:r>
            <a:endParaRPr kumimoji="0" lang="fr-FR" sz="1100" b="1" i="0" u="none" strike="noStrike" kern="1200" cap="none" spc="0" normalizeH="0" baseline="0" noProof="0" dirty="0">
              <a:ln>
                <a:noFill/>
              </a:ln>
              <a:solidFill>
                <a:srgbClr val="F59E33"/>
              </a:solidFill>
              <a:effectLst/>
              <a:uLnTx/>
              <a:uFillTx/>
              <a:latin typeface="Calibri" panose="020F0502020204030204" pitchFamily="34" charset="0"/>
              <a:ea typeface="ＭＳ Ｐゴシック"/>
              <a:cs typeface="Calibri" panose="020F0502020204030204"/>
            </a:endParaRPr>
          </a:p>
          <a:p>
            <a:pPr marL="715010" marR="0" lvl="1" indent="-457200" algn="l" defTabSz="914400" rtl="0" eaLnBrk="1" fontAlgn="auto" latinLnBrk="0" hangingPunct="1">
              <a:lnSpc>
                <a:spcPct val="90000"/>
              </a:lnSpc>
              <a:spcBef>
                <a:spcPts val="9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Calibri"/>
              </a:rPr>
              <a:t>Prise en compte de la précarité.</a:t>
            </a: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endParaRPr>
          </a:p>
          <a:p>
            <a:pPr marL="715010" marR="0" lvl="1" indent="-457200" algn="l" defTabSz="914400" rtl="0" eaLnBrk="1" fontAlgn="auto" latinLnBrk="0" hangingPunct="1">
              <a:lnSpc>
                <a:spcPct val="100000"/>
              </a:lnSpc>
              <a:spcBef>
                <a:spcPts val="9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Faire « en plus » et pas « à la place de ».</a:t>
            </a: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Calibri" panose="020F0502020204030204"/>
            </a:endParaRPr>
          </a:p>
          <a:p>
            <a:pPr marL="715010" marR="0" lvl="1" indent="-457200" algn="l" defTabSz="914400" rtl="0" eaLnBrk="1" fontAlgn="auto" latinLnBrk="0" hangingPunct="1">
              <a:lnSpc>
                <a:spcPct val="100000"/>
              </a:lnSpc>
              <a:spcBef>
                <a:spcPts val="9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En partenariat.</a:t>
            </a: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Calibri" panose="020F0502020204030204"/>
            </a:endParaRPr>
          </a:p>
          <a:p>
            <a:pPr marL="715010" marR="0" lvl="1" indent="-457200" algn="l" defTabSz="914400" rtl="0" eaLnBrk="1" fontAlgn="auto" latinLnBrk="0" hangingPunct="1">
              <a:lnSpc>
                <a:spcPct val="100000"/>
              </a:lnSpc>
              <a:spcBef>
                <a:spcPts val="900"/>
              </a:spcBef>
              <a:spcAft>
                <a:spcPts val="0"/>
              </a:spcAft>
              <a:buClr>
                <a:srgbClr val="3C448D"/>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Approche pluriannuelle.</a:t>
            </a: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Calibri" panose="020F0502020204030204"/>
            </a:endParaRPr>
          </a:p>
          <a:p>
            <a:endParaRPr lang="fr-FR" sz="1100" dirty="0">
              <a:latin typeface="Calibri" panose="020F0502020204030204" pitchFamily="34" charset="0"/>
              <a:ea typeface="ＭＳ Ｐゴシック" pitchFamily="34" charset="-128"/>
            </a:endParaRPr>
          </a:p>
          <a:p>
            <a:endParaRPr lang="fr-FR" sz="1100" dirty="0">
              <a:latin typeface="+mn-lt"/>
              <a:ea typeface="ＭＳ Ｐゴシック" pitchFamily="34" charset="-128"/>
            </a:endParaRPr>
          </a:p>
          <a:p>
            <a:pPr marL="699871" lvl="1" indent="-339985">
              <a:buClr>
                <a:srgbClr val="3C448D"/>
              </a:buClr>
            </a:pPr>
            <a:endParaRPr lang="fr-FR" sz="1100" dirty="0">
              <a:solidFill>
                <a:srgbClr val="3C448D"/>
              </a:solidFill>
              <a:latin typeface="+mn-lt"/>
              <a:ea typeface="ＭＳ Ｐゴシック"/>
            </a:endParaRPr>
          </a:p>
          <a:p>
            <a:endParaRPr lang="fr-FR" dirty="0">
              <a:latin typeface="+mn-lt"/>
              <a:ea typeface="ＭＳ Ｐゴシック" pitchFamily="34" charset="-128"/>
            </a:endParaRPr>
          </a:p>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22</a:t>
            </a:fld>
            <a:endParaRPr lang="fr-FR"/>
          </a:p>
        </p:txBody>
      </p:sp>
    </p:spTree>
    <p:extLst>
      <p:ext uri="{BB962C8B-B14F-4D97-AF65-F5344CB8AC3E}">
        <p14:creationId xmlns:p14="http://schemas.microsoft.com/office/powerpoint/2010/main" val="227858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itchFamily="34" charset="0"/>
              <a:ea typeface="ＭＳ Ｐゴシック" pitchFamily="34" charset="-128"/>
            </a:endParaRPr>
          </a:p>
          <a:p>
            <a:endParaRPr lang="fr-FR" dirty="0">
              <a:latin typeface="Arial" pitchFamily="34" charset="0"/>
              <a:ea typeface="ＭＳ Ｐゴシック" pitchFamily="34" charset="-128"/>
            </a:endParaRPr>
          </a:p>
          <a:p>
            <a:endParaRPr lang="fr-FR" b="1" dirty="0">
              <a:latin typeface="Arial" pitchFamily="34" charset="0"/>
              <a:ea typeface="ＭＳ Ｐゴシック" pitchFamily="34" charset="-128"/>
            </a:endParaRPr>
          </a:p>
          <a:p>
            <a:endParaRPr lang="fr-FR" dirty="0">
              <a:latin typeface="Arial" pitchFamily="34" charset="0"/>
              <a:ea typeface="ＭＳ Ｐゴシック" pitchFamily="34" charset="-128"/>
            </a:endParaRPr>
          </a:p>
          <a:p>
            <a:endParaRPr lang="fr-FR" dirty="0">
              <a:latin typeface="Arial" pitchFamily="34" charset="0"/>
              <a:ea typeface="ＭＳ Ｐゴシック" pitchFamily="34" charset="-128"/>
            </a:endParaRPr>
          </a:p>
          <a:p>
            <a:endParaRPr lang="fr-FR" dirty="0">
              <a:latin typeface="Arial" pitchFamily="34" charset="0"/>
              <a:ea typeface="ＭＳ Ｐゴシック" pitchFamily="34" charset="-128"/>
            </a:endParaRPr>
          </a:p>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23</a:t>
            </a:fld>
            <a:endParaRPr lang="fr-FR"/>
          </a:p>
        </p:txBody>
      </p:sp>
    </p:spTree>
    <p:extLst>
      <p:ext uri="{BB962C8B-B14F-4D97-AF65-F5344CB8AC3E}">
        <p14:creationId xmlns:p14="http://schemas.microsoft.com/office/powerpoint/2010/main" val="78457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7483647" y="297410188"/>
            <a:ext cx="0" cy="1487168412"/>
          </a:xfrm>
          <a:prstGeom prst="rect">
            <a:avLst/>
          </a:prstGeom>
        </p:spPr>
      </p:sp>
      <p:sp>
        <p:nvSpPr>
          <p:cNvPr id="3" name="Espace réservé des notes 2"/>
          <p:cNvSpPr>
            <a:spLocks noGrp="1"/>
          </p:cNvSpPr>
          <p:nvPr>
            <p:ph type="body" idx="1"/>
          </p:nvPr>
        </p:nvSpPr>
        <p:spPr>
          <a:xfrm>
            <a:off x="378382" y="1255147374"/>
            <a:ext cx="3029633" cy="1784672547"/>
          </a:xfrm>
          <a:prstGeom prst="rect">
            <a:avLst/>
          </a:prstGeom>
        </p:spPr>
        <p:txBody>
          <a:bodyPr/>
          <a:lstStyle/>
          <a:p>
            <a:endParaRPr lang="fr-FR" dirty="0"/>
          </a:p>
        </p:txBody>
      </p:sp>
      <p:sp>
        <p:nvSpPr>
          <p:cNvPr id="4" name="Espace réservé du numéro de diapositive 3"/>
          <p:cNvSpPr>
            <a:spLocks noGrp="1"/>
          </p:cNvSpPr>
          <p:nvPr>
            <p:ph type="sldNum" sz="quarter" idx="5"/>
          </p:nvPr>
        </p:nvSpPr>
        <p:spPr>
          <a:xfrm>
            <a:off x="2145286" y="2048299817"/>
            <a:ext cx="1640200" cy="198367661"/>
          </a:xfrm>
          <a:prstGeom prst="rect">
            <a:avLst/>
          </a:prstGeom>
        </p:spPr>
        <p:txBody>
          <a:bodyPr/>
          <a:lstStyle/>
          <a:p>
            <a:pPr defTabSz="908091" fontAlgn="base">
              <a:spcBef>
                <a:spcPct val="0"/>
              </a:spcBef>
              <a:spcAft>
                <a:spcPct val="0"/>
              </a:spcAft>
              <a:defRPr/>
            </a:pPr>
            <a:fld id="{1C6A4058-6352-43F6-A992-C0EB268C132B}" type="slidenum">
              <a:rPr lang="fr-FR" sz="2500">
                <a:solidFill>
                  <a:srgbClr val="000000"/>
                </a:solidFill>
                <a:latin typeface="Verdana" pitchFamily="34" charset="0"/>
                <a:ea typeface="ＭＳ Ｐゴシック" pitchFamily="34" charset="-128"/>
              </a:rPr>
              <a:pPr defTabSz="908091" fontAlgn="base">
                <a:spcBef>
                  <a:spcPct val="0"/>
                </a:spcBef>
                <a:spcAft>
                  <a:spcPct val="0"/>
                </a:spcAft>
                <a:defRPr/>
              </a:pPr>
              <a:t>24</a:t>
            </a:fld>
            <a:endParaRPr lang="fr-FR" sz="2500">
              <a:solidFill>
                <a:srgbClr val="000000"/>
              </a:solidFill>
              <a:latin typeface="Verdana" pitchFamily="34" charset="0"/>
              <a:ea typeface="ＭＳ Ｐゴシック" pitchFamily="34" charset="-128"/>
            </a:endParaRPr>
          </a:p>
        </p:txBody>
      </p:sp>
    </p:spTree>
    <p:extLst>
      <p:ext uri="{BB962C8B-B14F-4D97-AF65-F5344CB8AC3E}">
        <p14:creationId xmlns:p14="http://schemas.microsoft.com/office/powerpoint/2010/main" val="127071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endParaRPr lang="fr-FR" dirty="0">
              <a:latin typeface="Arial" pitchFamily="34" charset="0"/>
              <a:ea typeface="ＭＳ Ｐゴシック" pitchFamily="34" charset="-128"/>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A4E5E-7900-47C6-800C-9A8A4354B42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4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26</a:t>
            </a:fld>
            <a:endParaRPr lang="fr-FR"/>
          </a:p>
        </p:txBody>
      </p:sp>
    </p:spTree>
    <p:extLst>
      <p:ext uri="{BB962C8B-B14F-4D97-AF65-F5344CB8AC3E}">
        <p14:creationId xmlns:p14="http://schemas.microsoft.com/office/powerpoint/2010/main" val="230658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Par une loi du 17 octobre 1919 </a:t>
            </a:r>
            <a:r>
              <a:rPr lang="fr-FR" dirty="0"/>
              <a:t>le Code des Assurances Sociales allemand est maintenu et un régime transitoire en </a:t>
            </a:r>
            <a:r>
              <a:rPr lang="fr-FR" dirty="0" err="1"/>
              <a:t>Alsace-Moselle</a:t>
            </a:r>
            <a:r>
              <a:rPr lang="fr-FR" dirty="0"/>
              <a:t> est institué.</a:t>
            </a:r>
          </a:p>
          <a:p>
            <a:endParaRPr lang="fr-FR" dirty="0"/>
          </a:p>
          <a:p>
            <a:r>
              <a:rPr lang="fr-FR" b="1" dirty="0"/>
              <a:t>Pendant l’occupation</a:t>
            </a:r>
            <a:r>
              <a:rPr lang="fr-FR" dirty="0"/>
              <a:t> la législation allemande est imposée.</a:t>
            </a:r>
          </a:p>
          <a:p>
            <a:r>
              <a:rPr lang="fr-FR" b="1" dirty="0"/>
              <a:t>A la libération </a:t>
            </a:r>
            <a:r>
              <a:rPr lang="fr-FR" dirty="0"/>
              <a:t>il n’était pas possible d’introduire le régime général français puisqu’il était en instance de modification profonde.</a:t>
            </a:r>
          </a:p>
          <a:p>
            <a:r>
              <a:rPr lang="fr-FR" b="1" dirty="0"/>
              <a:t>Les ordonnances des 4 et 19 octobre 1945</a:t>
            </a:r>
            <a:r>
              <a:rPr lang="fr-FR" dirty="0"/>
              <a:t> étendent le régime général à nos trois départements </a:t>
            </a:r>
          </a:p>
          <a:p>
            <a:endParaRPr lang="fr-FR" dirty="0"/>
          </a:p>
          <a:p>
            <a:r>
              <a:rPr lang="fr-FR" dirty="0"/>
              <a:t>Cependant cette réglementation est difficilement applicable aux assurés d’</a:t>
            </a:r>
            <a:r>
              <a:rPr lang="fr-FR" dirty="0" err="1"/>
              <a:t>Alsace-Moselle</a:t>
            </a:r>
            <a:r>
              <a:rPr lang="fr-FR" dirty="0"/>
              <a:t>.</a:t>
            </a:r>
          </a:p>
          <a:p>
            <a:r>
              <a:rPr lang="fr-FR" b="1" dirty="0"/>
              <a:t>Le décret n° 46-1428 du 12 juin 1946</a:t>
            </a:r>
          </a:p>
          <a:p>
            <a:r>
              <a:rPr lang="fr-FR" dirty="0"/>
              <a:t>- rétablit le régime local</a:t>
            </a:r>
          </a:p>
          <a:p>
            <a:r>
              <a:rPr lang="fr-FR" dirty="0"/>
              <a:t>- permet la transition entre les deux régimes </a:t>
            </a:r>
          </a:p>
          <a:p>
            <a:r>
              <a:rPr lang="fr-FR" dirty="0"/>
              <a:t>- confère une situation transitoire au régime local </a:t>
            </a:r>
          </a:p>
          <a:p>
            <a:r>
              <a:rPr lang="fr-FR" dirty="0"/>
              <a:t>- impose aux assurés qui bénéficient de ce régime une cotisation spécifique et leur résidence dans les départements du Haut-Rhin, du Bas-Rhin et de la Moselle.</a:t>
            </a:r>
          </a:p>
          <a:p>
            <a:pPr eaLnBrk="1" hangingPunct="1"/>
            <a:endParaRPr lang="fr-FR" b="1" dirty="0">
              <a:latin typeface="Arial" pitchFamily="34" charset="0"/>
              <a:ea typeface="ＭＳ Ｐゴシック" pitchFamily="34" charset="-128"/>
            </a:endParaRPr>
          </a:p>
          <a:p>
            <a:pPr eaLnBrk="1" hangingPunct="1"/>
            <a:r>
              <a:rPr lang="fr-FR" dirty="0">
                <a:latin typeface="Arial" pitchFamily="34" charset="0"/>
                <a:ea typeface="ＭＳ Ｐゴシック" pitchFamily="34" charset="-128"/>
              </a:rPr>
              <a:t>Ce décret de juin 1946, maintenant à l’article L. 181-1 du code de la sécurité sociale « un régime local </a:t>
            </a:r>
            <a:r>
              <a:rPr lang="fr-FR" b="1" dirty="0">
                <a:latin typeface="Arial" pitchFamily="34" charset="0"/>
                <a:ea typeface="ＭＳ Ｐゴシック" pitchFamily="34" charset="-128"/>
              </a:rPr>
              <a:t>provisoirement</a:t>
            </a:r>
            <a:r>
              <a:rPr lang="fr-FR" dirty="0">
                <a:latin typeface="Arial" pitchFamily="34" charset="0"/>
                <a:ea typeface="ＭＳ Ｐゴシック" pitchFamily="34" charset="-128"/>
              </a:rPr>
              <a:t> en vigueur dans les départements du Haut-Rhin, du Bas-Rhin et de la Moselle » qui, moyennant une cotisation de 2% sur les salaires plafonnés (acquittée par les seuls salariés), prenait en charge le différentiel entre la « gratuité » de l’hospitalisation et un ticket modérateur de 10% sur les dépenses de soins de ville. </a:t>
            </a:r>
          </a:p>
          <a:p>
            <a:pPr eaLnBrk="1" hangingPunct="1"/>
            <a:endParaRPr lang="fr-FR" dirty="0">
              <a:latin typeface="Arial" pitchFamily="34" charset="0"/>
              <a:ea typeface="ＭＳ Ｐゴシック" pitchFamily="34" charset="-128"/>
            </a:endParaRPr>
          </a:p>
          <a:p>
            <a:pPr eaLnBrk="1" hangingPunct="1">
              <a:buFontTx/>
              <a:buChar char="•"/>
            </a:pPr>
            <a:r>
              <a:rPr lang="fr-FR" dirty="0">
                <a:latin typeface="Arial" pitchFamily="34" charset="0"/>
                <a:ea typeface="ＭＳ Ｐゴシック" pitchFamily="34" charset="-128"/>
              </a:rPr>
              <a:t>Le droit local en Alsace et en Moselle est un régime juridique qui conserve, dans les anciens territoires annexés et libérés, les dispositions mises en place par les autorités allemandes lorsqu'elles sont estimées plus favorables aux habitants ainsi que des dispositions préexistantes qui ont été entre-temps transformées ou supprimées par la législation française.</a:t>
            </a:r>
          </a:p>
          <a:p>
            <a:pPr eaLnBrk="1" hangingPunct="1">
              <a:buFontTx/>
              <a:buChar char="•"/>
            </a:pPr>
            <a:endParaRPr lang="fr-FR" dirty="0">
              <a:latin typeface="Arial" pitchFamily="34" charset="0"/>
              <a:ea typeface="ＭＳ Ｐゴシック" pitchFamily="34" charset="-128"/>
            </a:endParaRPr>
          </a:p>
          <a:p>
            <a:pPr eaLnBrk="1" hangingPunct="1">
              <a:buFontTx/>
              <a:buChar char="•"/>
            </a:pPr>
            <a:r>
              <a:rPr lang="fr-FR" dirty="0">
                <a:latin typeface="Arial" pitchFamily="34" charset="0"/>
                <a:ea typeface="ＭＳ Ｐゴシック" pitchFamily="34" charset="-128"/>
              </a:rPr>
              <a:t>Ce n’est qu’en 1995 qu’un décret confère au Régime local un caractère légal, complémentaire </a:t>
            </a:r>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3</a:t>
            </a:fld>
            <a:endParaRPr lang="fr-FR"/>
          </a:p>
        </p:txBody>
      </p:sp>
    </p:spTree>
    <p:extLst>
      <p:ext uri="{BB962C8B-B14F-4D97-AF65-F5344CB8AC3E}">
        <p14:creationId xmlns:p14="http://schemas.microsoft.com/office/powerpoint/2010/main" val="412217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4</a:t>
            </a:fld>
            <a:endParaRPr lang="fr-FR"/>
          </a:p>
        </p:txBody>
      </p:sp>
    </p:spTree>
    <p:extLst>
      <p:ext uri="{BB962C8B-B14F-4D97-AF65-F5344CB8AC3E}">
        <p14:creationId xmlns:p14="http://schemas.microsoft.com/office/powerpoint/2010/main" val="23232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L’annexion de l’</a:t>
            </a:r>
            <a:r>
              <a:rPr lang="fr-FR" dirty="0" err="1"/>
              <a:t>Alsace-Moselle</a:t>
            </a:r>
            <a:r>
              <a:rPr lang="fr-FR" dirty="0"/>
              <a:t> à l’empire allemand en 1871 a permis aux alsaciens mosellans de bénéficier d’une protection sociale obligatoire : Assurance maladie, A.T. , Invalidité vieillesse</a:t>
            </a:r>
          </a:p>
          <a:p>
            <a:r>
              <a:rPr lang="fr-FR" dirty="0"/>
              <a:t>Au retour de l’Alsace Moselle en 1918 :</a:t>
            </a:r>
          </a:p>
          <a:p>
            <a:r>
              <a:rPr lang="fr-FR" dirty="0"/>
              <a:t>- la France ne dispose pas d’un système d’assurance maladie obligatoire </a:t>
            </a:r>
          </a:p>
          <a:p>
            <a:r>
              <a:rPr lang="fr-FR" dirty="0"/>
              <a:t>- une adaptation de la législation allemande est nécessaire.</a:t>
            </a:r>
            <a:endParaRPr lang="fr-FR" dirty="0">
              <a:latin typeface="Arial" pitchFamily="34" charset="0"/>
              <a:ea typeface="ＭＳ Ｐゴシック"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5</a:t>
            </a:fld>
            <a:endParaRPr lang="fr-FR"/>
          </a:p>
        </p:txBody>
      </p:sp>
    </p:spTree>
    <p:extLst>
      <p:ext uri="{BB962C8B-B14F-4D97-AF65-F5344CB8AC3E}">
        <p14:creationId xmlns:p14="http://schemas.microsoft.com/office/powerpoint/2010/main" val="423660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Par une loi du 17 octobre 1919 </a:t>
            </a:r>
            <a:r>
              <a:rPr lang="fr-FR" dirty="0"/>
              <a:t>le Code des Assurances Sociales allemand est maintenu et un régime transitoire en </a:t>
            </a:r>
            <a:r>
              <a:rPr lang="fr-FR" dirty="0" err="1"/>
              <a:t>Alsace-Moselle</a:t>
            </a:r>
            <a:r>
              <a:rPr lang="fr-FR" dirty="0"/>
              <a:t> est institué.</a:t>
            </a:r>
          </a:p>
          <a:p>
            <a:endParaRPr lang="fr-FR" dirty="0"/>
          </a:p>
          <a:p>
            <a:r>
              <a:rPr lang="fr-FR" b="1" dirty="0"/>
              <a:t>Pendant l’occupation</a:t>
            </a:r>
            <a:r>
              <a:rPr lang="fr-FR" dirty="0"/>
              <a:t> la législation allemande est imposée.</a:t>
            </a:r>
          </a:p>
          <a:p>
            <a:r>
              <a:rPr lang="fr-FR" b="1" dirty="0"/>
              <a:t>A la libération </a:t>
            </a:r>
            <a:r>
              <a:rPr lang="fr-FR" dirty="0"/>
              <a:t>il n’était pas possible d’introduire le régime général français puisqu’il était en instance de modification profonde.</a:t>
            </a:r>
          </a:p>
          <a:p>
            <a:r>
              <a:rPr lang="fr-FR" b="1" dirty="0"/>
              <a:t>Les ordonnances des 4 et 19 octobre 1945</a:t>
            </a:r>
            <a:r>
              <a:rPr lang="fr-FR" dirty="0"/>
              <a:t> étendent le régime général à nos trois départements </a:t>
            </a:r>
          </a:p>
          <a:p>
            <a:endParaRPr lang="fr-FR" dirty="0"/>
          </a:p>
          <a:p>
            <a:r>
              <a:rPr lang="fr-FR" dirty="0"/>
              <a:t>Cependant cette réglementation est difficilement applicable aux assurés d’</a:t>
            </a:r>
            <a:r>
              <a:rPr lang="fr-FR" dirty="0" err="1"/>
              <a:t>Alsace-Moselle</a:t>
            </a:r>
            <a:r>
              <a:rPr lang="fr-FR" dirty="0"/>
              <a:t>.</a:t>
            </a:r>
          </a:p>
          <a:p>
            <a:r>
              <a:rPr lang="fr-FR" b="1" dirty="0"/>
              <a:t>Le décret n° 46-1428 du 12 juin 1946</a:t>
            </a:r>
          </a:p>
          <a:p>
            <a:r>
              <a:rPr lang="fr-FR" dirty="0"/>
              <a:t>- rétablit le régime local</a:t>
            </a:r>
          </a:p>
          <a:p>
            <a:r>
              <a:rPr lang="fr-FR" dirty="0"/>
              <a:t>- permet la transition entre les deux régimes </a:t>
            </a:r>
          </a:p>
          <a:p>
            <a:r>
              <a:rPr lang="fr-FR" dirty="0"/>
              <a:t>- confère une situation transitoire au régime local </a:t>
            </a:r>
          </a:p>
          <a:p>
            <a:r>
              <a:rPr lang="fr-FR" dirty="0"/>
              <a:t>- impose aux assurés qui bénéficient de ce régime une cotisation spécifique et leur résidence dans les départements du Haut-Rhin, du Bas-Rhin et de la Moselle.</a:t>
            </a:r>
          </a:p>
          <a:p>
            <a:pPr eaLnBrk="1" hangingPunct="1"/>
            <a:endParaRPr lang="fr-FR" b="1" dirty="0">
              <a:latin typeface="Arial" pitchFamily="34" charset="0"/>
              <a:ea typeface="ＭＳ Ｐゴシック" pitchFamily="34" charset="-128"/>
            </a:endParaRPr>
          </a:p>
          <a:p>
            <a:pPr eaLnBrk="1" hangingPunct="1"/>
            <a:r>
              <a:rPr lang="fr-FR" dirty="0">
                <a:latin typeface="Arial" pitchFamily="34" charset="0"/>
                <a:ea typeface="ＭＳ Ｐゴシック" pitchFamily="34" charset="-128"/>
              </a:rPr>
              <a:t>Ce décret de juin 1946, maintenant à l’article L. 181-1 du code de la sécurité sociale « un régime local </a:t>
            </a:r>
            <a:r>
              <a:rPr lang="fr-FR" b="1" dirty="0">
                <a:latin typeface="Arial" pitchFamily="34" charset="0"/>
                <a:ea typeface="ＭＳ Ｐゴシック" pitchFamily="34" charset="-128"/>
              </a:rPr>
              <a:t>provisoirement</a:t>
            </a:r>
            <a:r>
              <a:rPr lang="fr-FR" dirty="0">
                <a:latin typeface="Arial" pitchFamily="34" charset="0"/>
                <a:ea typeface="ＭＳ Ｐゴシック" pitchFamily="34" charset="-128"/>
              </a:rPr>
              <a:t> en vigueur dans les départements du Haut-Rhin, du Bas-Rhin et de la Moselle » qui, moyennant une cotisation de 2% sur les salaires plafonnés (acquittée par les seuls salariés), prenait en charge le différentiel entre la « gratuité » de l’hospitalisation et un ticket modérateur de 10% sur les dépenses de soins de ville. </a:t>
            </a:r>
          </a:p>
          <a:p>
            <a:pPr eaLnBrk="1" hangingPunct="1"/>
            <a:endParaRPr lang="fr-FR" dirty="0">
              <a:latin typeface="Arial" pitchFamily="34" charset="0"/>
              <a:ea typeface="ＭＳ Ｐゴシック" pitchFamily="34" charset="-128"/>
            </a:endParaRPr>
          </a:p>
          <a:p>
            <a:pPr eaLnBrk="1" hangingPunct="1">
              <a:buFontTx/>
              <a:buChar char="•"/>
            </a:pPr>
            <a:r>
              <a:rPr lang="fr-FR" dirty="0">
                <a:latin typeface="Arial" pitchFamily="34" charset="0"/>
                <a:ea typeface="ＭＳ Ｐゴシック" pitchFamily="34" charset="-128"/>
              </a:rPr>
              <a:t>Le droit local en Alsace et en Moselle est un régime juridique qui conserve, dans les anciens territoires annexés et libérés, les dispositions mises en place par les autorités allemandes lorsqu'elles sont estimées plus favorables aux habitants ainsi que des dispositions préexistantes qui ont été entre-temps transformées ou supprimées par la législation française.</a:t>
            </a:r>
          </a:p>
          <a:p>
            <a:pPr eaLnBrk="1" hangingPunct="1">
              <a:buFontTx/>
              <a:buChar char="•"/>
            </a:pPr>
            <a:endParaRPr lang="fr-FR" dirty="0">
              <a:latin typeface="Arial" pitchFamily="34" charset="0"/>
              <a:ea typeface="ＭＳ Ｐゴシック" pitchFamily="34" charset="-128"/>
            </a:endParaRPr>
          </a:p>
          <a:p>
            <a:pPr eaLnBrk="1" hangingPunct="1">
              <a:buFontTx/>
              <a:buChar char="•"/>
            </a:pPr>
            <a:r>
              <a:rPr lang="fr-FR" dirty="0">
                <a:latin typeface="Arial" pitchFamily="34" charset="0"/>
                <a:ea typeface="ＭＳ Ｐゴシック" pitchFamily="34" charset="-128"/>
              </a:rPr>
              <a:t>Ce n’est qu’en 1995 qu’un décret confère au Régime local un caractère légal, complémentaire </a:t>
            </a:r>
            <a:endParaRPr lang="fr-FR" dirty="0"/>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6</a:t>
            </a:fld>
            <a:endParaRPr lang="fr-FR"/>
          </a:p>
        </p:txBody>
      </p:sp>
    </p:spTree>
    <p:extLst>
      <p:ext uri="{BB962C8B-B14F-4D97-AF65-F5344CB8AC3E}">
        <p14:creationId xmlns:p14="http://schemas.microsoft.com/office/powerpoint/2010/main" val="240491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7</a:t>
            </a:fld>
            <a:endParaRPr lang="fr-FR"/>
          </a:p>
        </p:txBody>
      </p:sp>
    </p:spTree>
    <p:extLst>
      <p:ext uri="{BB962C8B-B14F-4D97-AF65-F5344CB8AC3E}">
        <p14:creationId xmlns:p14="http://schemas.microsoft.com/office/powerpoint/2010/main" val="391027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716455" rtl="0" eaLnBrk="1" fontAlgn="auto" latinLnBrk="0" hangingPunct="1">
              <a:lnSpc>
                <a:spcPct val="90000"/>
              </a:lnSpc>
              <a:spcBef>
                <a:spcPts val="784"/>
              </a:spcBef>
              <a:spcAft>
                <a:spcPts val="0"/>
              </a:spcAft>
              <a:buClrTx/>
              <a:buSzTx/>
              <a:buFontTx/>
              <a:buNone/>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Le RLAM est à la fois complémentaire et obligatoire</a:t>
            </a:r>
          </a:p>
          <a:p>
            <a:pPr marL="0" marR="0" lvl="0" indent="0" algn="just" defTabSz="716455" rtl="0" eaLnBrk="1" fontAlgn="auto" latinLnBrk="0" hangingPunct="1">
              <a:lnSpc>
                <a:spcPct val="90000"/>
              </a:lnSpc>
              <a:spcBef>
                <a:spcPts val="784"/>
              </a:spcBef>
              <a:spcAft>
                <a:spcPts val="0"/>
              </a:spcAft>
              <a:buClrTx/>
              <a:buSzTx/>
              <a:buFontTx/>
              <a:buNone/>
              <a:tabLst/>
              <a:defRPr/>
            </a:pP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endParaRPr>
          </a:p>
          <a:p>
            <a:pPr marL="0" marR="0" lvl="0" indent="0" algn="just" defTabSz="716455" rtl="0" eaLnBrk="1" fontAlgn="auto" latinLnBrk="0" hangingPunct="1">
              <a:lnSpc>
                <a:spcPct val="90000"/>
              </a:lnSpc>
              <a:spcBef>
                <a:spcPts val="784"/>
              </a:spcBef>
              <a:spcAft>
                <a:spcPts val="0"/>
              </a:spcAft>
              <a:buClrTx/>
              <a:buSzTx/>
              <a:buFontTx/>
              <a:buNone/>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Complémentaire au Régime Général,</a:t>
            </a:r>
          </a:p>
          <a:p>
            <a:pPr marL="0" marR="0" lvl="0" indent="0" algn="just" defTabSz="716455" rtl="0" eaLnBrk="1" fontAlgn="auto" latinLnBrk="0" hangingPunct="1">
              <a:lnSpc>
                <a:spcPct val="90000"/>
              </a:lnSpc>
              <a:spcBef>
                <a:spcPts val="784"/>
              </a:spcBef>
              <a:spcAft>
                <a:spcPts val="0"/>
              </a:spcAft>
              <a:buClrTx/>
              <a:buSzTx/>
              <a:buFontTx/>
              <a:buNone/>
              <a:tabLst/>
              <a:defRPr/>
            </a:pPr>
            <a:r>
              <a:rPr lang="fr-FR" sz="1100" b="1" dirty="0">
                <a:solidFill>
                  <a:srgbClr val="3C448D"/>
                </a:solidFill>
                <a:latin typeface="Calibri" panose="020F0502020204030204" pitchFamily="34" charset="0"/>
                <a:ea typeface="ＭＳ Ｐゴシック" pitchFamily="34" charset="-128"/>
              </a:rPr>
              <a:t>distinct</a:t>
            </a:r>
            <a:r>
              <a:rPr lang="fr-FR" sz="1100" dirty="0">
                <a:solidFill>
                  <a:srgbClr val="3C448D"/>
                </a:solidFill>
                <a:latin typeface="Calibri" panose="020F0502020204030204" pitchFamily="34" charset="0"/>
                <a:ea typeface="ＭＳ Ｐゴシック" pitchFamily="34" charset="-128"/>
              </a:rPr>
              <a:t> des trois familles d’organismes complémentaires : assurances, mutuelles, institutions de prévoyance.</a:t>
            </a:r>
          </a:p>
          <a:p>
            <a:pPr marL="0" marR="0" lvl="0" indent="0" algn="just" defTabSz="716455" rtl="0" eaLnBrk="1" fontAlgn="auto" latinLnBrk="0" hangingPunct="1">
              <a:lnSpc>
                <a:spcPct val="90000"/>
              </a:lnSpc>
              <a:spcBef>
                <a:spcPts val="784"/>
              </a:spcBef>
              <a:spcAft>
                <a:spcPts val="0"/>
              </a:spcAft>
              <a:buClrTx/>
              <a:buSzTx/>
              <a:buFontTx/>
              <a:buNone/>
              <a:tabLst/>
              <a:defRPr/>
            </a:pPr>
            <a:endPar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endParaRPr>
          </a:p>
          <a:p>
            <a:pPr marL="0" marR="0" lvl="0" indent="0" algn="just" defTabSz="716455" rtl="0" eaLnBrk="1" fontAlgn="auto" latinLnBrk="0" hangingPunct="1">
              <a:lnSpc>
                <a:spcPct val="90000"/>
              </a:lnSpc>
              <a:spcBef>
                <a:spcPts val="784"/>
              </a:spcBef>
              <a:spcAft>
                <a:spcPts val="0"/>
              </a:spcAft>
              <a:buClrTx/>
              <a:buSzTx/>
              <a:buFontTx/>
              <a:buNone/>
              <a:tabLst/>
              <a:defRPr/>
            </a:pPr>
            <a:r>
              <a:rPr kumimoji="0" lang="fr-FR" sz="1100" b="0" i="0" u="none" strike="noStrike" kern="1200" cap="none" spc="0" normalizeH="0" baseline="0" noProof="0" dirty="0">
                <a:ln>
                  <a:noFill/>
                </a:ln>
                <a:solidFill>
                  <a:srgbClr val="3C448D"/>
                </a:solidFill>
                <a:effectLst/>
                <a:uLnTx/>
                <a:uFillTx/>
                <a:latin typeface="Calibri" panose="020F0502020204030204" pitchFamily="34" charset="0"/>
                <a:ea typeface="ＭＳ Ｐゴシック"/>
                <a:cs typeface="+mn-cs"/>
              </a:rPr>
              <a:t>et obligatoire, car le Code de la sécurité sociale l’impose à toute personne qui remplit les conditions.</a:t>
            </a:r>
          </a:p>
          <a:p>
            <a:pPr algn="just" defTabSz="716455">
              <a:lnSpc>
                <a:spcPct val="90000"/>
              </a:lnSpc>
              <a:spcBef>
                <a:spcPts val="784"/>
              </a:spcBef>
              <a:defRPr/>
            </a:pPr>
            <a:endParaRPr lang="fr-FR" sz="1100" dirty="0">
              <a:solidFill>
                <a:srgbClr val="3C448D"/>
              </a:solidFill>
              <a:latin typeface="Calibri" panose="020F0502020204030204" pitchFamily="34" charset="0"/>
              <a:ea typeface="ＭＳ Ｐゴシック"/>
            </a:endParaRPr>
          </a:p>
          <a:p>
            <a:pPr algn="just" defTabSz="716455">
              <a:lnSpc>
                <a:spcPct val="90000"/>
              </a:lnSpc>
              <a:spcBef>
                <a:spcPts val="784"/>
              </a:spcBef>
              <a:defRPr/>
            </a:pPr>
            <a:r>
              <a:rPr lang="fr-FR" sz="1100" dirty="0">
                <a:solidFill>
                  <a:srgbClr val="3C448D"/>
                </a:solidFill>
                <a:latin typeface="Calibri" panose="020F0502020204030204" pitchFamily="34" charset="0"/>
                <a:ea typeface="ＭＳ Ｐゴシック"/>
              </a:rPr>
              <a:t>L'affiliation au RLAM permet la</a:t>
            </a:r>
            <a:r>
              <a:rPr lang="fr-FR" sz="1100" dirty="0">
                <a:solidFill>
                  <a:srgbClr val="3C448D"/>
                </a:solidFill>
                <a:latin typeface="Calibri" panose="020F0502020204030204" pitchFamily="34" charset="0"/>
                <a:ea typeface="ＭＳ Ｐゴシック"/>
                <a:cs typeface="Calibri"/>
              </a:rPr>
              <a:t> </a:t>
            </a:r>
            <a:r>
              <a:rPr lang="fr-FR" sz="1100" b="1" dirty="0">
                <a:solidFill>
                  <a:srgbClr val="F59E33"/>
                </a:solidFill>
                <a:latin typeface="Calibri" panose="020F0502020204030204" pitchFamily="34" charset="0"/>
                <a:ea typeface="ＭＳ Ｐゴシック"/>
              </a:rPr>
              <a:t>modulation du tarif </a:t>
            </a:r>
            <a:r>
              <a:rPr lang="fr-FR" sz="1100" b="1" dirty="0">
                <a:solidFill>
                  <a:srgbClr val="3C448D"/>
                </a:solidFill>
                <a:latin typeface="Calibri" panose="020F0502020204030204" pitchFamily="34" charset="0"/>
                <a:ea typeface="ＭＳ Ｐゴシック"/>
              </a:rPr>
              <a:t>de :</a:t>
            </a:r>
            <a:endParaRPr lang="fr-FR" sz="1100" dirty="0">
              <a:solidFill>
                <a:srgbClr val="3C448D"/>
              </a:solidFill>
              <a:latin typeface="Calibri" panose="020F0502020204030204" pitchFamily="34" charset="0"/>
              <a:ea typeface="ＭＳ Ｐゴシック"/>
            </a:endParaRPr>
          </a:p>
          <a:p>
            <a:pPr algn="just" defTabSz="716455">
              <a:lnSpc>
                <a:spcPct val="90000"/>
              </a:lnSpc>
              <a:spcBef>
                <a:spcPts val="784"/>
              </a:spcBef>
              <a:defRPr/>
            </a:pPr>
            <a:r>
              <a:rPr lang="fr-FR" sz="1100" b="1" dirty="0">
                <a:solidFill>
                  <a:srgbClr val="F59E33"/>
                </a:solidFill>
                <a:latin typeface="Calibri" panose="020F0502020204030204" pitchFamily="34" charset="0"/>
                <a:ea typeface="ＭＳ Ｐゴシック"/>
              </a:rPr>
              <a:t>-  la complémentaire employeur </a:t>
            </a:r>
            <a:r>
              <a:rPr lang="fr-FR" sz="1100" dirty="0">
                <a:solidFill>
                  <a:srgbClr val="3C448D"/>
                </a:solidFill>
                <a:latin typeface="Calibri" panose="020F0502020204030204" pitchFamily="34" charset="0"/>
                <a:ea typeface="ＭＳ Ｐゴシック"/>
              </a:rPr>
              <a:t>(D. 911-1-1 </a:t>
            </a:r>
            <a:r>
              <a:rPr lang="fr-FR" sz="1100" dirty="0" err="1">
                <a:solidFill>
                  <a:srgbClr val="3C448D"/>
                </a:solidFill>
                <a:latin typeface="Calibri" panose="020F0502020204030204" pitchFamily="34" charset="0"/>
                <a:ea typeface="ＭＳ Ｐゴシック"/>
              </a:rPr>
              <a:t>css</a:t>
            </a:r>
            <a:r>
              <a:rPr lang="fr-FR" sz="1100" dirty="0">
                <a:solidFill>
                  <a:srgbClr val="3C448D"/>
                </a:solidFill>
                <a:latin typeface="Calibri" panose="020F0502020204030204" pitchFamily="34" charset="0"/>
                <a:ea typeface="ＭＳ Ｐゴシック"/>
              </a:rPr>
              <a:t>),    (couverture collective à adhésion obligatoire)</a:t>
            </a:r>
          </a:p>
          <a:p>
            <a:pPr algn="just" defTabSz="716455">
              <a:lnSpc>
                <a:spcPct val="90000"/>
              </a:lnSpc>
              <a:spcBef>
                <a:spcPts val="784"/>
              </a:spcBef>
              <a:defRPr/>
            </a:pPr>
            <a:r>
              <a:rPr lang="fr-FR" sz="1100" b="1" dirty="0">
                <a:solidFill>
                  <a:srgbClr val="F59E33"/>
                </a:solidFill>
                <a:latin typeface="Calibri" panose="020F0502020204030204" pitchFamily="34" charset="0"/>
                <a:ea typeface="ＭＳ Ｐゴシック"/>
              </a:rPr>
              <a:t>- la complémentaire santé solidaire</a:t>
            </a:r>
            <a:r>
              <a:rPr lang="fr-FR" sz="1100" dirty="0">
                <a:solidFill>
                  <a:srgbClr val="3C448D"/>
                </a:solidFill>
                <a:latin typeface="Calibri" panose="020F0502020204030204" pitchFamily="34" charset="0"/>
                <a:ea typeface="ＭＳ Ｐゴシック"/>
              </a:rPr>
              <a:t> (C2S) :</a:t>
            </a:r>
            <a:endParaRPr lang="fr-FR" sz="1100" dirty="0">
              <a:solidFill>
                <a:srgbClr val="3C448D"/>
              </a:solidFill>
              <a:latin typeface="Calibri" panose="020F0502020204030204" pitchFamily="34" charset="0"/>
              <a:ea typeface="ＭＳ Ｐゴシック"/>
              <a:cs typeface="Calibri"/>
            </a:endParaRPr>
          </a:p>
          <a:p>
            <a:pPr marL="491071" algn="just" defTabSz="716455">
              <a:lnSpc>
                <a:spcPct val="90000"/>
              </a:lnSpc>
              <a:spcBef>
                <a:spcPts val="784"/>
              </a:spcBef>
              <a:buFont typeface="Arial" panose="020B0604020202020204" pitchFamily="34" charset="0"/>
              <a:buChar char="•"/>
              <a:tabLst>
                <a:tab pos="631874" algn="l"/>
              </a:tabLst>
              <a:defRPr/>
            </a:pPr>
            <a:r>
              <a:rPr lang="fr-FR" sz="1100" dirty="0">
                <a:solidFill>
                  <a:srgbClr val="3C448D"/>
                </a:solidFill>
                <a:latin typeface="Calibri" panose="020F0502020204030204" pitchFamily="34" charset="0"/>
                <a:ea typeface="ＭＳ Ｐゴシック"/>
              </a:rPr>
              <a:t>	Participation financière plafonnée à 10,50€ par mois pour un bénéficiaire du Régime Local contre 30€ pour un non bénéficiaire,</a:t>
            </a:r>
            <a:endParaRPr lang="fr-FR" sz="1100" dirty="0">
              <a:solidFill>
                <a:srgbClr val="3C448D"/>
              </a:solidFill>
              <a:latin typeface="Calibri" panose="020F0502020204030204" pitchFamily="34" charset="0"/>
              <a:ea typeface="ＭＳ Ｐゴシック"/>
              <a:cs typeface="Calibri"/>
            </a:endParaRPr>
          </a:p>
          <a:p>
            <a:pPr marL="491071" algn="just" defTabSz="716455">
              <a:lnSpc>
                <a:spcPct val="90000"/>
              </a:lnSpc>
              <a:spcBef>
                <a:spcPts val="784"/>
              </a:spcBef>
              <a:buFont typeface="Arial" panose="020B0604020202020204" pitchFamily="34" charset="0"/>
              <a:buChar char="•"/>
              <a:tabLst>
                <a:tab pos="631874" algn="l"/>
              </a:tabLst>
              <a:defRPr/>
            </a:pPr>
            <a:r>
              <a:rPr lang="fr-FR" sz="1100" dirty="0">
                <a:solidFill>
                  <a:srgbClr val="3C448D"/>
                </a:solidFill>
                <a:latin typeface="Calibri" panose="020F0502020204030204" pitchFamily="34" charset="0"/>
                <a:ea typeface="ＭＳ Ｐゴシック"/>
              </a:rPr>
              <a:t> Tarif du contrat de sortie adapté pour les bénéficiaires du Régime local (L. 861-12 </a:t>
            </a:r>
            <a:r>
              <a:rPr lang="fr-FR" sz="1100" dirty="0" err="1">
                <a:solidFill>
                  <a:srgbClr val="3C448D"/>
                </a:solidFill>
                <a:latin typeface="Calibri" panose="020F0502020204030204" pitchFamily="34" charset="0"/>
                <a:ea typeface="ＭＳ Ｐゴシック"/>
              </a:rPr>
              <a:t>css</a:t>
            </a:r>
            <a:r>
              <a:rPr lang="fr-FR" sz="1100" dirty="0">
                <a:solidFill>
                  <a:srgbClr val="3C448D"/>
                </a:solidFill>
                <a:latin typeface="Calibri" panose="020F0502020204030204" pitchFamily="34" charset="0"/>
                <a:ea typeface="ＭＳ Ｐゴシック"/>
              </a:rPr>
              <a:t>).</a:t>
            </a:r>
          </a:p>
          <a:p>
            <a:pPr marL="491071" algn="just" defTabSz="716455">
              <a:lnSpc>
                <a:spcPct val="90000"/>
              </a:lnSpc>
              <a:spcBef>
                <a:spcPts val="784"/>
              </a:spcBef>
              <a:buFont typeface="Arial" panose="020B0604020202020204" pitchFamily="34" charset="0"/>
              <a:buChar char="•"/>
              <a:tabLst>
                <a:tab pos="631874" algn="l"/>
              </a:tabLst>
              <a:defRPr/>
            </a:pPr>
            <a:endParaRPr lang="fr-FR" sz="1100" dirty="0">
              <a:solidFill>
                <a:srgbClr val="3C448D"/>
              </a:solidFill>
              <a:latin typeface="Calibri" panose="020F0502020204030204" pitchFamily="34" charset="0"/>
              <a:ea typeface="ＭＳ Ｐゴシック"/>
            </a:endParaRPr>
          </a:p>
          <a:p>
            <a:pPr marL="0" algn="just" defTabSz="716455">
              <a:lnSpc>
                <a:spcPct val="90000"/>
              </a:lnSpc>
              <a:spcBef>
                <a:spcPts val="600"/>
              </a:spcBef>
              <a:tabLst>
                <a:tab pos="631874" algn="l"/>
              </a:tabLst>
              <a:defRPr/>
            </a:pPr>
            <a:r>
              <a:rPr lang="fr-FR" sz="1100" dirty="0">
                <a:solidFill>
                  <a:srgbClr val="3C448D"/>
                </a:solidFill>
                <a:latin typeface="Calibri" panose="020F0502020204030204" pitchFamily="34" charset="0"/>
                <a:ea typeface="ＭＳ Ｐゴシック"/>
              </a:rPr>
              <a:t>Actuellement</a:t>
            </a:r>
            <a:r>
              <a:rPr lang="fr-FR" sz="1100" dirty="0">
                <a:solidFill>
                  <a:srgbClr val="000000"/>
                </a:solidFill>
                <a:latin typeface="Calibri" panose="020F0502020204030204" pitchFamily="34" charset="0"/>
                <a:ea typeface="ＭＳ Ｐゴシック"/>
                <a:cs typeface="Calibri" panose="020F0502020204030204" pitchFamily="34" charset="0"/>
              </a:rPr>
              <a:t>, le RLAM fait partie des cas de dispense de complémentaire santé employeur si le salarié le demande.</a:t>
            </a:r>
          </a:p>
          <a:p>
            <a:pPr marL="491071" algn="just" defTabSz="716455">
              <a:lnSpc>
                <a:spcPct val="90000"/>
              </a:lnSpc>
              <a:spcBef>
                <a:spcPts val="784"/>
              </a:spcBef>
              <a:tabLst>
                <a:tab pos="631874" algn="l"/>
              </a:tabLst>
              <a:defRPr/>
            </a:pPr>
            <a:endParaRPr lang="fr-FR" sz="1100" dirty="0">
              <a:solidFill>
                <a:srgbClr val="3C448D"/>
              </a:solidFill>
              <a:latin typeface="Calibri" panose="020F0502020204030204" pitchFamily="34" charset="0"/>
              <a:ea typeface="ＭＳ Ｐゴシック"/>
              <a:cs typeface="Calibri"/>
            </a:endParaRPr>
          </a:p>
          <a:p>
            <a:pPr algn="just" defTabSz="716455">
              <a:lnSpc>
                <a:spcPct val="90000"/>
              </a:lnSpc>
              <a:spcBef>
                <a:spcPts val="784"/>
              </a:spcBef>
              <a:defRPr/>
            </a:pPr>
            <a:endParaRPr lang="fr-FR" sz="1100" dirty="0">
              <a:solidFill>
                <a:srgbClr val="3C448D"/>
              </a:solidFill>
              <a:latin typeface="Calibri" panose="020F0502020204030204" pitchFamily="34" charset="0"/>
              <a:ea typeface="ＭＳ Ｐゴシック"/>
              <a:cs typeface="Calibri"/>
            </a:endParaRPr>
          </a:p>
          <a:p>
            <a:pPr>
              <a:lnSpc>
                <a:spcPct val="80000"/>
              </a:lnSpc>
              <a:spcBef>
                <a:spcPts val="1192"/>
              </a:spcBef>
            </a:pPr>
            <a:endParaRPr lang="fr-FR" dirty="0">
              <a:solidFill>
                <a:srgbClr val="3C448D"/>
              </a:solidFill>
              <a:latin typeface="Rubik medium"/>
            </a:endParaRPr>
          </a:p>
        </p:txBody>
      </p:sp>
      <p:sp>
        <p:nvSpPr>
          <p:cNvPr id="4" name="Espace réservé du numéro de diapositive 3"/>
          <p:cNvSpPr>
            <a:spLocks noGrp="1"/>
          </p:cNvSpPr>
          <p:nvPr>
            <p:ph type="sldNum" sz="quarter" idx="5"/>
          </p:nvPr>
        </p:nvSpPr>
        <p:spPr/>
        <p:txBody>
          <a:bodyPr/>
          <a:lstStyle/>
          <a:p>
            <a:fld id="{D6FA4E5E-7900-47C6-800C-9A8A4354B42B}" type="slidenum">
              <a:rPr lang="fr-FR" smtClean="0"/>
              <a:t>8</a:t>
            </a:fld>
            <a:endParaRPr lang="fr-FR" dirty="0"/>
          </a:p>
        </p:txBody>
      </p:sp>
    </p:spTree>
    <p:extLst>
      <p:ext uri="{BB962C8B-B14F-4D97-AF65-F5344CB8AC3E}">
        <p14:creationId xmlns:p14="http://schemas.microsoft.com/office/powerpoint/2010/main" val="149699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données chiffrées de cette partie sont issues du rapport d’activité 2020.</a:t>
            </a:r>
          </a:p>
          <a:p>
            <a:endParaRPr lang="fr-FR" dirty="0"/>
          </a:p>
        </p:txBody>
      </p:sp>
      <p:sp>
        <p:nvSpPr>
          <p:cNvPr id="4" name="Espace réservé du numéro de diapositive 3"/>
          <p:cNvSpPr>
            <a:spLocks noGrp="1"/>
          </p:cNvSpPr>
          <p:nvPr>
            <p:ph type="sldNum" sz="quarter" idx="5"/>
          </p:nvPr>
        </p:nvSpPr>
        <p:spPr/>
        <p:txBody>
          <a:bodyPr/>
          <a:lstStyle/>
          <a:p>
            <a:fld id="{1C6A4058-6352-43F6-A992-C0EB268C132B}" type="slidenum">
              <a:rPr lang="fr-FR" smtClean="0"/>
              <a:t>9</a:t>
            </a:fld>
            <a:endParaRPr lang="fr-FR"/>
          </a:p>
        </p:txBody>
      </p:sp>
    </p:spTree>
    <p:extLst>
      <p:ext uri="{BB962C8B-B14F-4D97-AF65-F5344CB8AC3E}">
        <p14:creationId xmlns:p14="http://schemas.microsoft.com/office/powerpoint/2010/main" val="78290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ED4E306-F182-4CCD-BBAA-C55CCF59E7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329AE6C6-2AC9-49A8-AD68-7E10C97BC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BEBE2E58-C34F-4E2D-ABA7-2197D654F295}"/>
              </a:ext>
            </a:extLst>
          </p:cNvPr>
          <p:cNvSpPr>
            <a:spLocks noGrp="1"/>
          </p:cNvSpPr>
          <p:nvPr>
            <p:ph type="dt" sz="half" idx="10"/>
          </p:nvPr>
        </p:nvSpPr>
        <p:spPr/>
        <p:txBody>
          <a:bodyPr/>
          <a:lstStyle/>
          <a:p>
            <a:fld id="{851BB007-7750-475C-8183-1651E11A74D9}" type="datetime1">
              <a:rPr lang="fr-FR" smtClean="0"/>
              <a:t>07/01/2024</a:t>
            </a:fld>
            <a:endParaRPr lang="fr-FR"/>
          </a:p>
        </p:txBody>
      </p:sp>
      <p:sp>
        <p:nvSpPr>
          <p:cNvPr id="5" name="Espace réservé du pied de page 4">
            <a:extLst>
              <a:ext uri="{FF2B5EF4-FFF2-40B4-BE49-F238E27FC236}">
                <a16:creationId xmlns="" xmlns:a16="http://schemas.microsoft.com/office/drawing/2014/main" id="{03401A8B-DBDE-43B6-BC53-2C3EF773DD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EDE8313-854B-44E3-A786-2C0311B89741}"/>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293095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D2D9132-F969-4785-9F78-CD2856AA9A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B79658A8-BFFA-4E63-96F6-E2CEECAAFF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DA97AC7-17A3-48A0-953B-D43BA1FE95C1}"/>
              </a:ext>
            </a:extLst>
          </p:cNvPr>
          <p:cNvSpPr>
            <a:spLocks noGrp="1"/>
          </p:cNvSpPr>
          <p:nvPr>
            <p:ph type="dt" sz="half" idx="10"/>
          </p:nvPr>
        </p:nvSpPr>
        <p:spPr/>
        <p:txBody>
          <a:bodyPr/>
          <a:lstStyle/>
          <a:p>
            <a:fld id="{E5225BAF-41B4-48A3-98A7-7F8F21283BAD}" type="datetime1">
              <a:rPr lang="fr-FR" smtClean="0"/>
              <a:t>07/01/2024</a:t>
            </a:fld>
            <a:endParaRPr lang="fr-FR"/>
          </a:p>
        </p:txBody>
      </p:sp>
      <p:sp>
        <p:nvSpPr>
          <p:cNvPr id="5" name="Espace réservé du pied de page 4">
            <a:extLst>
              <a:ext uri="{FF2B5EF4-FFF2-40B4-BE49-F238E27FC236}">
                <a16:creationId xmlns="" xmlns:a16="http://schemas.microsoft.com/office/drawing/2014/main" id="{93D56917-2CD8-4B1B-BF2E-071002FF4B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1CE7825-933E-4DD4-9E4F-55C0BEC13C81}"/>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27729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A57326EB-C572-4F44-84C9-A49D39331B3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8BBC54FB-142C-46CA-9352-9DED88CEBF9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9DE1CE0B-F115-4E7E-9049-528CD09628AF}"/>
              </a:ext>
            </a:extLst>
          </p:cNvPr>
          <p:cNvSpPr>
            <a:spLocks noGrp="1"/>
          </p:cNvSpPr>
          <p:nvPr>
            <p:ph type="dt" sz="half" idx="10"/>
          </p:nvPr>
        </p:nvSpPr>
        <p:spPr/>
        <p:txBody>
          <a:bodyPr/>
          <a:lstStyle/>
          <a:p>
            <a:fld id="{B781082D-CE8A-49D0-8886-663AF3BFE7F0}" type="datetime1">
              <a:rPr lang="fr-FR" smtClean="0"/>
              <a:t>07/01/2024</a:t>
            </a:fld>
            <a:endParaRPr lang="fr-FR"/>
          </a:p>
        </p:txBody>
      </p:sp>
      <p:sp>
        <p:nvSpPr>
          <p:cNvPr id="5" name="Espace réservé du pied de page 4">
            <a:extLst>
              <a:ext uri="{FF2B5EF4-FFF2-40B4-BE49-F238E27FC236}">
                <a16:creationId xmlns="" xmlns:a16="http://schemas.microsoft.com/office/drawing/2014/main" id="{12684E49-7449-4019-AF30-53DD1010E2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EB93A0A-0A76-42D6-AAC8-0C5227934093}"/>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43281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0E0500C-4490-4476-95D3-F330931C4B97}"/>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 xmlns:a16="http://schemas.microsoft.com/office/drawing/2014/main" id="{417AEB71-9D24-40BB-A4F6-6D591AAEEAC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6934DD3E-DC1D-4A6A-8AEB-37D678D391E8}"/>
              </a:ext>
            </a:extLst>
          </p:cNvPr>
          <p:cNvSpPr>
            <a:spLocks noGrp="1"/>
          </p:cNvSpPr>
          <p:nvPr>
            <p:ph type="dt" sz="half" idx="10"/>
          </p:nvPr>
        </p:nvSpPr>
        <p:spPr/>
        <p:txBody>
          <a:bodyPr/>
          <a:lstStyle/>
          <a:p>
            <a:endParaRPr lang="fr-BE">
              <a:solidFill>
                <a:prstClr val="white"/>
              </a:solidFill>
            </a:endParaRPr>
          </a:p>
        </p:txBody>
      </p:sp>
      <p:sp>
        <p:nvSpPr>
          <p:cNvPr id="5" name="Espace réservé du pied de page 4">
            <a:extLst>
              <a:ext uri="{FF2B5EF4-FFF2-40B4-BE49-F238E27FC236}">
                <a16:creationId xmlns="" xmlns:a16="http://schemas.microsoft.com/office/drawing/2014/main" id="{138E1857-9CC6-41C2-A4F5-1018DF5E6808}"/>
              </a:ext>
            </a:extLst>
          </p:cNvPr>
          <p:cNvSpPr>
            <a:spLocks noGrp="1"/>
          </p:cNvSpPr>
          <p:nvPr>
            <p:ph type="ftr" sz="quarter" idx="11"/>
          </p:nvPr>
        </p:nvSpPr>
        <p:spPr/>
        <p:txBody>
          <a:bodyPr/>
          <a:lstStyle/>
          <a:p>
            <a:endParaRPr lang="fr-BE">
              <a:solidFill>
                <a:prstClr val="white"/>
              </a:solidFill>
            </a:endParaRPr>
          </a:p>
        </p:txBody>
      </p:sp>
      <p:sp>
        <p:nvSpPr>
          <p:cNvPr id="6" name="Espace réservé du numéro de diapositive 5">
            <a:extLst>
              <a:ext uri="{FF2B5EF4-FFF2-40B4-BE49-F238E27FC236}">
                <a16:creationId xmlns="" xmlns:a16="http://schemas.microsoft.com/office/drawing/2014/main" id="{E20001A9-379E-48EF-B00B-744A32654EC5}"/>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65497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253E528-29ED-4642-B4C0-7FCED4220F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FE41C40-B3F2-406F-B189-E8CF0F4F84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D214377-74C3-47F2-8E4D-632926482D39}"/>
              </a:ext>
            </a:extLst>
          </p:cNvPr>
          <p:cNvSpPr>
            <a:spLocks noGrp="1"/>
          </p:cNvSpPr>
          <p:nvPr>
            <p:ph type="dt" sz="half" idx="10"/>
          </p:nvPr>
        </p:nvSpPr>
        <p:spPr/>
        <p:txBody>
          <a:bodyPr/>
          <a:lstStyle/>
          <a:p>
            <a:endParaRPr lang="fr-BE">
              <a:solidFill>
                <a:prstClr val="white"/>
              </a:solidFill>
            </a:endParaRPr>
          </a:p>
        </p:txBody>
      </p:sp>
      <p:sp>
        <p:nvSpPr>
          <p:cNvPr id="5" name="Espace réservé du pied de page 4">
            <a:extLst>
              <a:ext uri="{FF2B5EF4-FFF2-40B4-BE49-F238E27FC236}">
                <a16:creationId xmlns="" xmlns:a16="http://schemas.microsoft.com/office/drawing/2014/main" id="{D75F98AC-05A6-4A7E-B664-03CAE3AFDB94}"/>
              </a:ext>
            </a:extLst>
          </p:cNvPr>
          <p:cNvSpPr>
            <a:spLocks noGrp="1"/>
          </p:cNvSpPr>
          <p:nvPr>
            <p:ph type="ftr" sz="quarter" idx="11"/>
          </p:nvPr>
        </p:nvSpPr>
        <p:spPr/>
        <p:txBody>
          <a:bodyPr/>
          <a:lstStyle/>
          <a:p>
            <a:endParaRPr lang="fr-BE">
              <a:solidFill>
                <a:prstClr val="white"/>
              </a:solidFill>
            </a:endParaRPr>
          </a:p>
        </p:txBody>
      </p:sp>
      <p:sp>
        <p:nvSpPr>
          <p:cNvPr id="6" name="Espace réservé du numéro de diapositive 5">
            <a:extLst>
              <a:ext uri="{FF2B5EF4-FFF2-40B4-BE49-F238E27FC236}">
                <a16:creationId xmlns="" xmlns:a16="http://schemas.microsoft.com/office/drawing/2014/main" id="{84E0DE46-B07D-4362-9438-0D8DF0487AA5}"/>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315363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E6DD850-4D87-4750-806B-9BDD520AEF81}"/>
              </a:ext>
            </a:extLst>
          </p:cNvPr>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 xmlns:a16="http://schemas.microsoft.com/office/drawing/2014/main" id="{90B492E6-2020-47EA-8C6C-321A35B5059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CB936D83-62F8-4D8A-B63F-329A87188A8D}"/>
              </a:ext>
            </a:extLst>
          </p:cNvPr>
          <p:cNvSpPr>
            <a:spLocks noGrp="1"/>
          </p:cNvSpPr>
          <p:nvPr>
            <p:ph type="dt" sz="half" idx="10"/>
          </p:nvPr>
        </p:nvSpPr>
        <p:spPr/>
        <p:txBody>
          <a:bodyPr/>
          <a:lstStyle/>
          <a:p>
            <a:endParaRPr lang="fr-BE">
              <a:solidFill>
                <a:prstClr val="white"/>
              </a:solidFill>
            </a:endParaRPr>
          </a:p>
        </p:txBody>
      </p:sp>
      <p:sp>
        <p:nvSpPr>
          <p:cNvPr id="5" name="Espace réservé du pied de page 4">
            <a:extLst>
              <a:ext uri="{FF2B5EF4-FFF2-40B4-BE49-F238E27FC236}">
                <a16:creationId xmlns="" xmlns:a16="http://schemas.microsoft.com/office/drawing/2014/main" id="{B35B7480-F28D-42CC-A4D1-36A5DCDE40D5}"/>
              </a:ext>
            </a:extLst>
          </p:cNvPr>
          <p:cNvSpPr>
            <a:spLocks noGrp="1"/>
          </p:cNvSpPr>
          <p:nvPr>
            <p:ph type="ftr" sz="quarter" idx="11"/>
          </p:nvPr>
        </p:nvSpPr>
        <p:spPr/>
        <p:txBody>
          <a:bodyPr/>
          <a:lstStyle/>
          <a:p>
            <a:endParaRPr lang="fr-BE">
              <a:solidFill>
                <a:prstClr val="white"/>
              </a:solidFill>
            </a:endParaRPr>
          </a:p>
        </p:txBody>
      </p:sp>
      <p:sp>
        <p:nvSpPr>
          <p:cNvPr id="6" name="Espace réservé du numéro de diapositive 5">
            <a:extLst>
              <a:ext uri="{FF2B5EF4-FFF2-40B4-BE49-F238E27FC236}">
                <a16:creationId xmlns="" xmlns:a16="http://schemas.microsoft.com/office/drawing/2014/main" id="{660BDD03-E22D-45BF-979D-DAB0899ECBD7}"/>
              </a:ext>
            </a:extLst>
          </p:cNvPr>
          <p:cNvSpPr>
            <a:spLocks noGrp="1"/>
          </p:cNvSpPr>
          <p:nvPr>
            <p:ph type="sldNum" sz="quarter" idx="12"/>
          </p:nvPr>
        </p:nvSpPr>
        <p:spPr/>
        <p:txBody>
          <a:bodyPr/>
          <a:lstStyle/>
          <a:p>
            <a:fld id="{CF4668DC-857F-487D-BFFA-8C0CA5037977}" type="slidenum">
              <a:rPr lang="fr-BE" smtClean="0">
                <a:solidFill>
                  <a:prstClr val="white"/>
                </a:solidFill>
                <a:latin typeface="News Gothic MT"/>
              </a:rPr>
              <a:pPr/>
              <a:t>‹N°›</a:t>
            </a:fld>
            <a:endParaRPr lang="fr-BE">
              <a:solidFill>
                <a:prstClr val="white"/>
              </a:solidFill>
              <a:latin typeface="News Gothic MT"/>
            </a:endParaRPr>
          </a:p>
        </p:txBody>
      </p:sp>
    </p:spTree>
    <p:extLst>
      <p:ext uri="{BB962C8B-B14F-4D97-AF65-F5344CB8AC3E}">
        <p14:creationId xmlns:p14="http://schemas.microsoft.com/office/powerpoint/2010/main" val="109570273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4B659A-C20A-42AD-B29B-EC33A262C1E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D53AB3D0-8E15-4C50-8791-C8A6AAAB8F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81A9BB87-9CA2-41A5-A9C7-F8DA8585F4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AFE2A876-E977-483B-9B82-93485F7772B4}"/>
              </a:ext>
            </a:extLst>
          </p:cNvPr>
          <p:cNvSpPr>
            <a:spLocks noGrp="1"/>
          </p:cNvSpPr>
          <p:nvPr>
            <p:ph type="dt" sz="half" idx="10"/>
          </p:nvPr>
        </p:nvSpPr>
        <p:spPr/>
        <p:txBody>
          <a:bodyPr/>
          <a:lstStyle/>
          <a:p>
            <a:endParaRPr lang="fr-BE">
              <a:solidFill>
                <a:prstClr val="white"/>
              </a:solidFill>
            </a:endParaRPr>
          </a:p>
        </p:txBody>
      </p:sp>
      <p:sp>
        <p:nvSpPr>
          <p:cNvPr id="6" name="Espace réservé du pied de page 5">
            <a:extLst>
              <a:ext uri="{FF2B5EF4-FFF2-40B4-BE49-F238E27FC236}">
                <a16:creationId xmlns="" xmlns:a16="http://schemas.microsoft.com/office/drawing/2014/main" id="{E376B741-F4E9-4D8E-9968-21CA75D32C2D}"/>
              </a:ext>
            </a:extLst>
          </p:cNvPr>
          <p:cNvSpPr>
            <a:spLocks noGrp="1"/>
          </p:cNvSpPr>
          <p:nvPr>
            <p:ph type="ftr" sz="quarter" idx="11"/>
          </p:nvPr>
        </p:nvSpPr>
        <p:spPr/>
        <p:txBody>
          <a:bodyPr/>
          <a:lstStyle/>
          <a:p>
            <a:endParaRPr lang="fr-BE">
              <a:solidFill>
                <a:prstClr val="white"/>
              </a:solidFill>
            </a:endParaRPr>
          </a:p>
        </p:txBody>
      </p:sp>
      <p:sp>
        <p:nvSpPr>
          <p:cNvPr id="7" name="Espace réservé du numéro de diapositive 6">
            <a:extLst>
              <a:ext uri="{FF2B5EF4-FFF2-40B4-BE49-F238E27FC236}">
                <a16:creationId xmlns="" xmlns:a16="http://schemas.microsoft.com/office/drawing/2014/main" id="{BCCCACF2-94DD-4529-BF3C-09B137E9AB4A}"/>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26003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D82BAD-B9DC-4D6C-A011-0CB259843CF0}"/>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8485E6A3-99FF-4425-9052-F3894046AD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47696AA4-982B-4645-A33D-913107FC62AA}"/>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C4AE6D71-6992-42DA-98DE-B3F833D027A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E4377F05-47B6-47A0-8512-6BE87EDBC086}"/>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038E3DCB-8E00-4DDC-858E-15A2E098F26D}"/>
              </a:ext>
            </a:extLst>
          </p:cNvPr>
          <p:cNvSpPr>
            <a:spLocks noGrp="1"/>
          </p:cNvSpPr>
          <p:nvPr>
            <p:ph type="dt" sz="half" idx="10"/>
          </p:nvPr>
        </p:nvSpPr>
        <p:spPr/>
        <p:txBody>
          <a:bodyPr/>
          <a:lstStyle/>
          <a:p>
            <a:endParaRPr lang="fr-BE">
              <a:solidFill>
                <a:prstClr val="white"/>
              </a:solidFill>
            </a:endParaRPr>
          </a:p>
        </p:txBody>
      </p:sp>
      <p:sp>
        <p:nvSpPr>
          <p:cNvPr id="8" name="Espace réservé du pied de page 7">
            <a:extLst>
              <a:ext uri="{FF2B5EF4-FFF2-40B4-BE49-F238E27FC236}">
                <a16:creationId xmlns="" xmlns:a16="http://schemas.microsoft.com/office/drawing/2014/main" id="{0953D3D6-EFCD-4F1E-BE23-1C69A141D5B5}"/>
              </a:ext>
            </a:extLst>
          </p:cNvPr>
          <p:cNvSpPr>
            <a:spLocks noGrp="1"/>
          </p:cNvSpPr>
          <p:nvPr>
            <p:ph type="ftr" sz="quarter" idx="11"/>
          </p:nvPr>
        </p:nvSpPr>
        <p:spPr/>
        <p:txBody>
          <a:bodyPr/>
          <a:lstStyle/>
          <a:p>
            <a:endParaRPr lang="fr-BE">
              <a:solidFill>
                <a:prstClr val="white"/>
              </a:solidFill>
            </a:endParaRPr>
          </a:p>
        </p:txBody>
      </p:sp>
      <p:sp>
        <p:nvSpPr>
          <p:cNvPr id="9" name="Espace réservé du numéro de diapositive 8">
            <a:extLst>
              <a:ext uri="{FF2B5EF4-FFF2-40B4-BE49-F238E27FC236}">
                <a16:creationId xmlns="" xmlns:a16="http://schemas.microsoft.com/office/drawing/2014/main" id="{C9BF98F5-7DBE-4F3B-8E91-8CF8BAC59377}"/>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38159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01A5840-4820-44A2-BCBD-E5DCAFF635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FAB566E-FA85-4B36-BB23-F7FA06AFA7AB}"/>
              </a:ext>
            </a:extLst>
          </p:cNvPr>
          <p:cNvSpPr>
            <a:spLocks noGrp="1"/>
          </p:cNvSpPr>
          <p:nvPr>
            <p:ph type="dt" sz="half" idx="10"/>
          </p:nvPr>
        </p:nvSpPr>
        <p:spPr/>
        <p:txBody>
          <a:bodyPr/>
          <a:lstStyle/>
          <a:p>
            <a:endParaRPr lang="fr-BE">
              <a:solidFill>
                <a:prstClr val="white"/>
              </a:solidFill>
            </a:endParaRPr>
          </a:p>
        </p:txBody>
      </p:sp>
      <p:sp>
        <p:nvSpPr>
          <p:cNvPr id="4" name="Espace réservé du pied de page 3">
            <a:extLst>
              <a:ext uri="{FF2B5EF4-FFF2-40B4-BE49-F238E27FC236}">
                <a16:creationId xmlns="" xmlns:a16="http://schemas.microsoft.com/office/drawing/2014/main" id="{91BB125D-8A0E-404E-8F13-4ADD95E76C37}"/>
              </a:ext>
            </a:extLst>
          </p:cNvPr>
          <p:cNvSpPr>
            <a:spLocks noGrp="1"/>
          </p:cNvSpPr>
          <p:nvPr>
            <p:ph type="ftr" sz="quarter" idx="11"/>
          </p:nvPr>
        </p:nvSpPr>
        <p:spPr/>
        <p:txBody>
          <a:bodyPr/>
          <a:lstStyle/>
          <a:p>
            <a:endParaRPr lang="fr-BE">
              <a:solidFill>
                <a:prstClr val="white"/>
              </a:solidFill>
            </a:endParaRPr>
          </a:p>
        </p:txBody>
      </p:sp>
      <p:sp>
        <p:nvSpPr>
          <p:cNvPr id="5" name="Espace réservé du numéro de diapositive 4">
            <a:extLst>
              <a:ext uri="{FF2B5EF4-FFF2-40B4-BE49-F238E27FC236}">
                <a16:creationId xmlns="" xmlns:a16="http://schemas.microsoft.com/office/drawing/2014/main" id="{BE454CDB-C340-4812-AA4D-241B4C553210}"/>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220278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C222217D-BC00-4678-A4C9-7EE8AC19A549}"/>
              </a:ext>
            </a:extLst>
          </p:cNvPr>
          <p:cNvSpPr>
            <a:spLocks noGrp="1"/>
          </p:cNvSpPr>
          <p:nvPr>
            <p:ph type="dt" sz="half" idx="10"/>
          </p:nvPr>
        </p:nvSpPr>
        <p:spPr/>
        <p:txBody>
          <a:bodyPr/>
          <a:lstStyle/>
          <a:p>
            <a:endParaRPr lang="fr-BE">
              <a:solidFill>
                <a:prstClr val="white"/>
              </a:solidFill>
            </a:endParaRPr>
          </a:p>
        </p:txBody>
      </p:sp>
      <p:sp>
        <p:nvSpPr>
          <p:cNvPr id="3" name="Espace réservé du pied de page 2">
            <a:extLst>
              <a:ext uri="{FF2B5EF4-FFF2-40B4-BE49-F238E27FC236}">
                <a16:creationId xmlns="" xmlns:a16="http://schemas.microsoft.com/office/drawing/2014/main" id="{DC623FBA-3B6A-4A48-B70D-A61961AB96E6}"/>
              </a:ext>
            </a:extLst>
          </p:cNvPr>
          <p:cNvSpPr>
            <a:spLocks noGrp="1"/>
          </p:cNvSpPr>
          <p:nvPr>
            <p:ph type="ftr" sz="quarter" idx="11"/>
          </p:nvPr>
        </p:nvSpPr>
        <p:spPr/>
        <p:txBody>
          <a:bodyPr/>
          <a:lstStyle/>
          <a:p>
            <a:endParaRPr lang="fr-BE">
              <a:solidFill>
                <a:prstClr val="white"/>
              </a:solidFill>
            </a:endParaRPr>
          </a:p>
        </p:txBody>
      </p:sp>
      <p:sp>
        <p:nvSpPr>
          <p:cNvPr id="4" name="Espace réservé du numéro de diapositive 3">
            <a:extLst>
              <a:ext uri="{FF2B5EF4-FFF2-40B4-BE49-F238E27FC236}">
                <a16:creationId xmlns="" xmlns:a16="http://schemas.microsoft.com/office/drawing/2014/main" id="{57449CA6-C521-4C4D-AE3D-E99A67F37AE7}"/>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4204979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AD4E98-DF5B-4067-870B-9954443F7F2A}"/>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 xmlns:a16="http://schemas.microsoft.com/office/drawing/2014/main" id="{7A8F8212-6340-453F-B26D-8395318D197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B6C451AF-57E1-4F0B-86D1-294658690BA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D3654E69-DF05-4618-98AE-E2BC68B41AB3}"/>
              </a:ext>
            </a:extLst>
          </p:cNvPr>
          <p:cNvSpPr>
            <a:spLocks noGrp="1"/>
          </p:cNvSpPr>
          <p:nvPr>
            <p:ph type="dt" sz="half" idx="10"/>
          </p:nvPr>
        </p:nvSpPr>
        <p:spPr/>
        <p:txBody>
          <a:bodyPr/>
          <a:lstStyle/>
          <a:p>
            <a:endParaRPr lang="fr-BE">
              <a:solidFill>
                <a:prstClr val="white"/>
              </a:solidFill>
            </a:endParaRPr>
          </a:p>
        </p:txBody>
      </p:sp>
      <p:sp>
        <p:nvSpPr>
          <p:cNvPr id="6" name="Espace réservé du pied de page 5">
            <a:extLst>
              <a:ext uri="{FF2B5EF4-FFF2-40B4-BE49-F238E27FC236}">
                <a16:creationId xmlns="" xmlns:a16="http://schemas.microsoft.com/office/drawing/2014/main" id="{D33B3E51-5DB3-4E70-8CB8-A098C37B36C4}"/>
              </a:ext>
            </a:extLst>
          </p:cNvPr>
          <p:cNvSpPr>
            <a:spLocks noGrp="1"/>
          </p:cNvSpPr>
          <p:nvPr>
            <p:ph type="ftr" sz="quarter" idx="11"/>
          </p:nvPr>
        </p:nvSpPr>
        <p:spPr/>
        <p:txBody>
          <a:bodyPr/>
          <a:lstStyle/>
          <a:p>
            <a:endParaRPr lang="fr-BE">
              <a:solidFill>
                <a:prstClr val="white"/>
              </a:solidFill>
            </a:endParaRPr>
          </a:p>
        </p:txBody>
      </p:sp>
      <p:sp>
        <p:nvSpPr>
          <p:cNvPr id="7" name="Espace réservé du numéro de diapositive 6">
            <a:extLst>
              <a:ext uri="{FF2B5EF4-FFF2-40B4-BE49-F238E27FC236}">
                <a16:creationId xmlns="" xmlns:a16="http://schemas.microsoft.com/office/drawing/2014/main" id="{FB3800B4-FAFF-42EE-A4C1-918B4CF85FBF}"/>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23284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CA3AA6D-4D6D-417F-B8F2-E1A7E343B3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3DABBE44-EC1C-44FB-B328-D15A29AD84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93AC933-1542-4302-A010-9BB42394E0C6}"/>
              </a:ext>
            </a:extLst>
          </p:cNvPr>
          <p:cNvSpPr>
            <a:spLocks noGrp="1"/>
          </p:cNvSpPr>
          <p:nvPr>
            <p:ph type="dt" sz="half" idx="10"/>
          </p:nvPr>
        </p:nvSpPr>
        <p:spPr/>
        <p:txBody>
          <a:bodyPr/>
          <a:lstStyle/>
          <a:p>
            <a:fld id="{54B12172-AD27-455B-AA84-F7FD6EE128E8}" type="datetime1">
              <a:rPr lang="fr-FR" smtClean="0"/>
              <a:t>07/01/2024</a:t>
            </a:fld>
            <a:endParaRPr lang="fr-FR"/>
          </a:p>
        </p:txBody>
      </p:sp>
      <p:sp>
        <p:nvSpPr>
          <p:cNvPr id="5" name="Espace réservé du pied de page 4">
            <a:extLst>
              <a:ext uri="{FF2B5EF4-FFF2-40B4-BE49-F238E27FC236}">
                <a16:creationId xmlns="" xmlns:a16="http://schemas.microsoft.com/office/drawing/2014/main" id="{563EC2DE-BAFD-4FD6-93CB-367580A8BD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A9411A4-E39F-4A07-8AB1-14FD3C5BD14E}"/>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1711896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1AA7595-22DA-4073-BE63-A188BFB73F0C}"/>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 xmlns:a16="http://schemas.microsoft.com/office/drawing/2014/main" id="{8D4E1952-9600-4F88-83AB-43B93E0218C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 xmlns:a16="http://schemas.microsoft.com/office/drawing/2014/main" id="{C994B279-CD8A-488D-9CA3-2147056C02F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82BD46DC-4B91-4FA2-96A1-8DF6C01C258F}"/>
              </a:ext>
            </a:extLst>
          </p:cNvPr>
          <p:cNvSpPr>
            <a:spLocks noGrp="1"/>
          </p:cNvSpPr>
          <p:nvPr>
            <p:ph type="dt" sz="half" idx="10"/>
          </p:nvPr>
        </p:nvSpPr>
        <p:spPr/>
        <p:txBody>
          <a:bodyPr/>
          <a:lstStyle/>
          <a:p>
            <a:endParaRPr lang="fr-BE">
              <a:solidFill>
                <a:prstClr val="white"/>
              </a:solidFill>
            </a:endParaRPr>
          </a:p>
        </p:txBody>
      </p:sp>
      <p:sp>
        <p:nvSpPr>
          <p:cNvPr id="6" name="Espace réservé du pied de page 5">
            <a:extLst>
              <a:ext uri="{FF2B5EF4-FFF2-40B4-BE49-F238E27FC236}">
                <a16:creationId xmlns="" xmlns:a16="http://schemas.microsoft.com/office/drawing/2014/main" id="{1BEB7DA0-2133-4BBE-9301-B6058976CDC8}"/>
              </a:ext>
            </a:extLst>
          </p:cNvPr>
          <p:cNvSpPr>
            <a:spLocks noGrp="1"/>
          </p:cNvSpPr>
          <p:nvPr>
            <p:ph type="ftr" sz="quarter" idx="11"/>
          </p:nvPr>
        </p:nvSpPr>
        <p:spPr/>
        <p:txBody>
          <a:bodyPr/>
          <a:lstStyle/>
          <a:p>
            <a:endParaRPr lang="fr-BE">
              <a:solidFill>
                <a:prstClr val="white"/>
              </a:solidFill>
            </a:endParaRPr>
          </a:p>
        </p:txBody>
      </p:sp>
      <p:sp>
        <p:nvSpPr>
          <p:cNvPr id="7" name="Espace réservé du numéro de diapositive 6">
            <a:extLst>
              <a:ext uri="{FF2B5EF4-FFF2-40B4-BE49-F238E27FC236}">
                <a16:creationId xmlns="" xmlns:a16="http://schemas.microsoft.com/office/drawing/2014/main" id="{3D2B61CB-D695-48D2-AF1A-DAD6885A53A8}"/>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3480416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6668C5-AD40-430F-8606-C0D73C8C1A6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0F01F052-F296-4275-B3FA-24071271E40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F3C0246-FEB1-415E-AF6D-2749B1A5CB7A}"/>
              </a:ext>
            </a:extLst>
          </p:cNvPr>
          <p:cNvSpPr>
            <a:spLocks noGrp="1"/>
          </p:cNvSpPr>
          <p:nvPr>
            <p:ph type="dt" sz="half" idx="10"/>
          </p:nvPr>
        </p:nvSpPr>
        <p:spPr/>
        <p:txBody>
          <a:bodyPr/>
          <a:lstStyle/>
          <a:p>
            <a:endParaRPr lang="fr-BE">
              <a:solidFill>
                <a:prstClr val="white"/>
              </a:solidFill>
            </a:endParaRPr>
          </a:p>
        </p:txBody>
      </p:sp>
      <p:sp>
        <p:nvSpPr>
          <p:cNvPr id="5" name="Espace réservé du pied de page 4">
            <a:extLst>
              <a:ext uri="{FF2B5EF4-FFF2-40B4-BE49-F238E27FC236}">
                <a16:creationId xmlns="" xmlns:a16="http://schemas.microsoft.com/office/drawing/2014/main" id="{C4183A54-CFE2-4022-B465-3091F4439F86}"/>
              </a:ext>
            </a:extLst>
          </p:cNvPr>
          <p:cNvSpPr>
            <a:spLocks noGrp="1"/>
          </p:cNvSpPr>
          <p:nvPr>
            <p:ph type="ftr" sz="quarter" idx="11"/>
          </p:nvPr>
        </p:nvSpPr>
        <p:spPr/>
        <p:txBody>
          <a:bodyPr/>
          <a:lstStyle/>
          <a:p>
            <a:endParaRPr lang="fr-BE">
              <a:solidFill>
                <a:prstClr val="white"/>
              </a:solidFill>
            </a:endParaRPr>
          </a:p>
        </p:txBody>
      </p:sp>
      <p:sp>
        <p:nvSpPr>
          <p:cNvPr id="6" name="Espace réservé du numéro de diapositive 5">
            <a:extLst>
              <a:ext uri="{FF2B5EF4-FFF2-40B4-BE49-F238E27FC236}">
                <a16:creationId xmlns="" xmlns:a16="http://schemas.microsoft.com/office/drawing/2014/main" id="{78F2E3A0-34A6-4229-9D7E-3A651DED115A}"/>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3617009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99FA10AA-7EB5-4AAB-964E-0E7EE1E46ACE}"/>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3324500-0449-43D7-8B27-9BB9E71DAD8A}"/>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FCC1D06-3502-4E68-A124-64D9E6C52E75}"/>
              </a:ext>
            </a:extLst>
          </p:cNvPr>
          <p:cNvSpPr>
            <a:spLocks noGrp="1"/>
          </p:cNvSpPr>
          <p:nvPr>
            <p:ph type="dt" sz="half" idx="10"/>
          </p:nvPr>
        </p:nvSpPr>
        <p:spPr/>
        <p:txBody>
          <a:bodyPr/>
          <a:lstStyle/>
          <a:p>
            <a:endParaRPr lang="fr-BE">
              <a:solidFill>
                <a:prstClr val="white"/>
              </a:solidFill>
            </a:endParaRPr>
          </a:p>
        </p:txBody>
      </p:sp>
      <p:sp>
        <p:nvSpPr>
          <p:cNvPr id="5" name="Espace réservé du pied de page 4">
            <a:extLst>
              <a:ext uri="{FF2B5EF4-FFF2-40B4-BE49-F238E27FC236}">
                <a16:creationId xmlns="" xmlns:a16="http://schemas.microsoft.com/office/drawing/2014/main" id="{E0395FBA-42BE-4012-917E-FE08FB6A486B}"/>
              </a:ext>
            </a:extLst>
          </p:cNvPr>
          <p:cNvSpPr>
            <a:spLocks noGrp="1"/>
          </p:cNvSpPr>
          <p:nvPr>
            <p:ph type="ftr" sz="quarter" idx="11"/>
          </p:nvPr>
        </p:nvSpPr>
        <p:spPr/>
        <p:txBody>
          <a:bodyPr/>
          <a:lstStyle/>
          <a:p>
            <a:endParaRPr lang="fr-BE">
              <a:solidFill>
                <a:prstClr val="white"/>
              </a:solidFill>
            </a:endParaRPr>
          </a:p>
        </p:txBody>
      </p:sp>
      <p:sp>
        <p:nvSpPr>
          <p:cNvPr id="6" name="Espace réservé du numéro de diapositive 5">
            <a:extLst>
              <a:ext uri="{FF2B5EF4-FFF2-40B4-BE49-F238E27FC236}">
                <a16:creationId xmlns="" xmlns:a16="http://schemas.microsoft.com/office/drawing/2014/main" id="{A1D2015E-18D6-4B2D-B5BF-7EE7A2347B49}"/>
              </a:ext>
            </a:extLst>
          </p:cNvPr>
          <p:cNvSpPr>
            <a:spLocks noGrp="1"/>
          </p:cNvSpPr>
          <p:nvPr>
            <p:ph type="sldNum" sz="quarter" idx="12"/>
          </p:nvPr>
        </p:nvSpPr>
        <p:spPr/>
        <p:txBody>
          <a:bodyPr/>
          <a:lstStyle/>
          <a:p>
            <a:fld id="{CF4668DC-857F-487D-BFFA-8C0CA5037977}" type="slidenum">
              <a:rPr lang="fr-BE" smtClean="0">
                <a:solidFill>
                  <a:prstClr val="white"/>
                </a:solidFill>
              </a:rPr>
              <a:pPr/>
              <a:t>‹N°›</a:t>
            </a:fld>
            <a:endParaRPr lang="fr-BE">
              <a:solidFill>
                <a:prstClr val="white"/>
              </a:solidFill>
            </a:endParaRPr>
          </a:p>
        </p:txBody>
      </p:sp>
    </p:spTree>
    <p:extLst>
      <p:ext uri="{BB962C8B-B14F-4D97-AF65-F5344CB8AC3E}">
        <p14:creationId xmlns:p14="http://schemas.microsoft.com/office/powerpoint/2010/main" val="170550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826684" y="301625"/>
            <a:ext cx="9751483" cy="1143000"/>
          </a:xfrm>
        </p:spPr>
        <p:txBody>
          <a:bodyPr/>
          <a:lstStyle/>
          <a:p>
            <a:r>
              <a:rPr lang="fr-FR"/>
              <a:t>Cliquez et modifiez le titre</a:t>
            </a:r>
          </a:p>
        </p:txBody>
      </p:sp>
      <p:sp>
        <p:nvSpPr>
          <p:cNvPr id="3" name="Espace réservé du texte 2"/>
          <p:cNvSpPr>
            <a:spLocks noGrp="1"/>
          </p:cNvSpPr>
          <p:nvPr>
            <p:ph type="body" sz="half" idx="1"/>
          </p:nvPr>
        </p:nvSpPr>
        <p:spPr>
          <a:xfrm>
            <a:off x="1826684" y="1827213"/>
            <a:ext cx="4773083"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802967" y="1827213"/>
            <a:ext cx="47752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3933F4C-0982-4092-9567-C0E32400BA1A}" type="slidenum">
              <a:rPr lang="fr-FR"/>
              <a:pPr>
                <a:defRPr/>
              </a:pPr>
              <a:t>‹N°›</a:t>
            </a:fld>
            <a:endParaRPr lang="fr-FR"/>
          </a:p>
        </p:txBody>
      </p:sp>
    </p:spTree>
    <p:extLst>
      <p:ext uri="{BB962C8B-B14F-4D97-AF65-F5344CB8AC3E}">
        <p14:creationId xmlns:p14="http://schemas.microsoft.com/office/powerpoint/2010/main" val="22817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2FF0105-47E1-4544-A34B-F366722450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0EE5699A-F9CB-44C3-A3B0-2D346C33D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9CD47121-402C-4459-8801-DA1CEBE0F691}"/>
              </a:ext>
            </a:extLst>
          </p:cNvPr>
          <p:cNvSpPr>
            <a:spLocks noGrp="1"/>
          </p:cNvSpPr>
          <p:nvPr>
            <p:ph type="dt" sz="half" idx="10"/>
          </p:nvPr>
        </p:nvSpPr>
        <p:spPr/>
        <p:txBody>
          <a:bodyPr/>
          <a:lstStyle/>
          <a:p>
            <a:fld id="{D1BE6703-F521-4CCB-8B3A-712EE1D54F39}" type="datetime1">
              <a:rPr lang="fr-FR" smtClean="0"/>
              <a:t>07/01/2024</a:t>
            </a:fld>
            <a:endParaRPr lang="fr-FR"/>
          </a:p>
        </p:txBody>
      </p:sp>
      <p:sp>
        <p:nvSpPr>
          <p:cNvPr id="5" name="Espace réservé du pied de page 4">
            <a:extLst>
              <a:ext uri="{FF2B5EF4-FFF2-40B4-BE49-F238E27FC236}">
                <a16:creationId xmlns="" xmlns:a16="http://schemas.microsoft.com/office/drawing/2014/main" id="{50F6B2C3-8195-44BA-A0AE-5F94D6AD04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0A1E46B-0AB0-44E9-B2AA-74C80F194363}"/>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148788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17A7794-B74C-4DC9-B4B4-4BB1563AB7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3E97504-35AC-4FC2-8770-5D68960F428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13360E09-0EA9-4207-A0FF-C5439C3BC7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74938A6-5E96-4149-94B6-973A5ADB80C2}"/>
              </a:ext>
            </a:extLst>
          </p:cNvPr>
          <p:cNvSpPr>
            <a:spLocks noGrp="1"/>
          </p:cNvSpPr>
          <p:nvPr>
            <p:ph type="dt" sz="half" idx="10"/>
          </p:nvPr>
        </p:nvSpPr>
        <p:spPr/>
        <p:txBody>
          <a:bodyPr/>
          <a:lstStyle/>
          <a:p>
            <a:fld id="{3C178B38-4941-4C5B-88F7-EB58D0464077}" type="datetime1">
              <a:rPr lang="fr-FR" smtClean="0"/>
              <a:t>07/01/2024</a:t>
            </a:fld>
            <a:endParaRPr lang="fr-FR"/>
          </a:p>
        </p:txBody>
      </p:sp>
      <p:sp>
        <p:nvSpPr>
          <p:cNvPr id="6" name="Espace réservé du pied de page 5">
            <a:extLst>
              <a:ext uri="{FF2B5EF4-FFF2-40B4-BE49-F238E27FC236}">
                <a16:creationId xmlns="" xmlns:a16="http://schemas.microsoft.com/office/drawing/2014/main" id="{BFA00C5D-82F6-4C67-AA65-F0579F4712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104DB7A-CD1E-4569-B630-EF8689FEC6AD}"/>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213851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63338E3-4C8C-48C2-B3C2-6201B840F94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8D2089CC-464C-4512-8E40-812B5C05E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03787B5F-BDAF-466E-B96E-6728F9DEA6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DDEFE07B-AF40-4EE2-9B98-EF73C3594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96D5673A-E7CF-4B59-91A3-3CEE89B8D41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3C259BDF-4A94-459B-86C3-768C507FD528}"/>
              </a:ext>
            </a:extLst>
          </p:cNvPr>
          <p:cNvSpPr>
            <a:spLocks noGrp="1"/>
          </p:cNvSpPr>
          <p:nvPr>
            <p:ph type="dt" sz="half" idx="10"/>
          </p:nvPr>
        </p:nvSpPr>
        <p:spPr/>
        <p:txBody>
          <a:bodyPr/>
          <a:lstStyle/>
          <a:p>
            <a:fld id="{3E4DF5FB-EE1B-47B9-8DF2-869770F559A2}" type="datetime1">
              <a:rPr lang="fr-FR" smtClean="0"/>
              <a:t>07/01/2024</a:t>
            </a:fld>
            <a:endParaRPr lang="fr-FR"/>
          </a:p>
        </p:txBody>
      </p:sp>
      <p:sp>
        <p:nvSpPr>
          <p:cNvPr id="8" name="Espace réservé du pied de page 7">
            <a:extLst>
              <a:ext uri="{FF2B5EF4-FFF2-40B4-BE49-F238E27FC236}">
                <a16:creationId xmlns="" xmlns:a16="http://schemas.microsoft.com/office/drawing/2014/main" id="{62D921F1-DD3F-461C-BCA8-9791107724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1187D74F-EF5E-4C4D-92CB-3BA811361FFD}"/>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2773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0489516-2755-42C0-845B-DB57560548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014B1C84-E2D3-4461-89B9-8B28F9B0084F}"/>
              </a:ext>
            </a:extLst>
          </p:cNvPr>
          <p:cNvSpPr>
            <a:spLocks noGrp="1"/>
          </p:cNvSpPr>
          <p:nvPr>
            <p:ph type="dt" sz="half" idx="10"/>
          </p:nvPr>
        </p:nvSpPr>
        <p:spPr/>
        <p:txBody>
          <a:bodyPr/>
          <a:lstStyle/>
          <a:p>
            <a:fld id="{1196A7EC-F7AA-46B6-ABFC-26DE578B5284}" type="datetime1">
              <a:rPr lang="fr-FR" smtClean="0"/>
              <a:t>07/01/2024</a:t>
            </a:fld>
            <a:endParaRPr lang="fr-FR"/>
          </a:p>
        </p:txBody>
      </p:sp>
      <p:sp>
        <p:nvSpPr>
          <p:cNvPr id="4" name="Espace réservé du pied de page 3">
            <a:extLst>
              <a:ext uri="{FF2B5EF4-FFF2-40B4-BE49-F238E27FC236}">
                <a16:creationId xmlns="" xmlns:a16="http://schemas.microsoft.com/office/drawing/2014/main" id="{53373E6D-9F9D-4F5B-90A7-B17A9856D5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7EECE6EE-400B-4C23-835E-78D1502BEAF4}"/>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407222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8D13E90-7944-4B50-AB85-E7524CBB5E01}"/>
              </a:ext>
            </a:extLst>
          </p:cNvPr>
          <p:cNvSpPr>
            <a:spLocks noGrp="1"/>
          </p:cNvSpPr>
          <p:nvPr>
            <p:ph type="dt" sz="half" idx="10"/>
          </p:nvPr>
        </p:nvSpPr>
        <p:spPr/>
        <p:txBody>
          <a:bodyPr/>
          <a:lstStyle/>
          <a:p>
            <a:fld id="{5F715170-15E5-4000-89BF-4E098570609E}" type="datetime1">
              <a:rPr lang="fr-FR" smtClean="0"/>
              <a:t>07/01/2024</a:t>
            </a:fld>
            <a:endParaRPr lang="fr-FR"/>
          </a:p>
        </p:txBody>
      </p:sp>
      <p:sp>
        <p:nvSpPr>
          <p:cNvPr id="3" name="Espace réservé du pied de page 2">
            <a:extLst>
              <a:ext uri="{FF2B5EF4-FFF2-40B4-BE49-F238E27FC236}">
                <a16:creationId xmlns="" xmlns:a16="http://schemas.microsoft.com/office/drawing/2014/main" id="{DE070BB8-4D66-4F91-9FFD-804ABD49CE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B342DF94-0DE6-4FAD-BCC7-948AE0F2F69E}"/>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126037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ADE3F4D-15BA-470D-849A-36E06B0268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E98C915A-7142-4722-8A60-0C3AF8624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E4258808-98CE-4C37-85DC-D76786264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2276629F-CA80-4E89-BAD3-F25E6AB3C5DA}"/>
              </a:ext>
            </a:extLst>
          </p:cNvPr>
          <p:cNvSpPr>
            <a:spLocks noGrp="1"/>
          </p:cNvSpPr>
          <p:nvPr>
            <p:ph type="dt" sz="half" idx="10"/>
          </p:nvPr>
        </p:nvSpPr>
        <p:spPr/>
        <p:txBody>
          <a:bodyPr/>
          <a:lstStyle/>
          <a:p>
            <a:fld id="{79499ADB-966E-416D-9F99-9D4769D90762}" type="datetime1">
              <a:rPr lang="fr-FR" smtClean="0"/>
              <a:t>07/01/2024</a:t>
            </a:fld>
            <a:endParaRPr lang="fr-FR"/>
          </a:p>
        </p:txBody>
      </p:sp>
      <p:sp>
        <p:nvSpPr>
          <p:cNvPr id="6" name="Espace réservé du pied de page 5">
            <a:extLst>
              <a:ext uri="{FF2B5EF4-FFF2-40B4-BE49-F238E27FC236}">
                <a16:creationId xmlns="" xmlns:a16="http://schemas.microsoft.com/office/drawing/2014/main" id="{05A67918-D74B-4CEF-9D25-632F380669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761CED64-E76D-4A71-ADFE-0032BBD29637}"/>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195814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6631B49-4B22-4944-997C-09D0199E5A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B45EC0F9-E63A-4156-ADDE-BDD3D91A0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D84DD94F-1F79-451A-B0CB-62EB64F0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B02BCF9-189A-45EA-85CD-55360039DA6D}"/>
              </a:ext>
            </a:extLst>
          </p:cNvPr>
          <p:cNvSpPr>
            <a:spLocks noGrp="1"/>
          </p:cNvSpPr>
          <p:nvPr>
            <p:ph type="dt" sz="half" idx="10"/>
          </p:nvPr>
        </p:nvSpPr>
        <p:spPr/>
        <p:txBody>
          <a:bodyPr/>
          <a:lstStyle/>
          <a:p>
            <a:fld id="{28917937-715E-4F1C-AD69-70EBD5700199}" type="datetime1">
              <a:rPr lang="fr-FR" smtClean="0"/>
              <a:t>07/01/2024</a:t>
            </a:fld>
            <a:endParaRPr lang="fr-FR"/>
          </a:p>
        </p:txBody>
      </p:sp>
      <p:sp>
        <p:nvSpPr>
          <p:cNvPr id="6" name="Espace réservé du pied de page 5">
            <a:extLst>
              <a:ext uri="{FF2B5EF4-FFF2-40B4-BE49-F238E27FC236}">
                <a16:creationId xmlns="" xmlns:a16="http://schemas.microsoft.com/office/drawing/2014/main" id="{00E755DD-1B3B-413B-B017-8AB9A8CE1B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CDC00BE-9B58-466F-9487-7BF44F2B61F4}"/>
              </a:ext>
            </a:extLst>
          </p:cNvPr>
          <p:cNvSpPr>
            <a:spLocks noGrp="1"/>
          </p:cNvSpPr>
          <p:nvPr>
            <p:ph type="sldNum" sz="quarter" idx="12"/>
          </p:nvPr>
        </p:nvSpPr>
        <p:spPr/>
        <p:txBody>
          <a:bodyPr/>
          <a:lstStyle/>
          <a:p>
            <a:fld id="{A55F1971-8943-4120-BA77-BE1F163A48A8}" type="slidenum">
              <a:rPr lang="fr-FR" smtClean="0"/>
              <a:t>‹N°›</a:t>
            </a:fld>
            <a:endParaRPr lang="fr-FR"/>
          </a:p>
        </p:txBody>
      </p:sp>
    </p:spTree>
    <p:extLst>
      <p:ext uri="{BB962C8B-B14F-4D97-AF65-F5344CB8AC3E}">
        <p14:creationId xmlns:p14="http://schemas.microsoft.com/office/powerpoint/2010/main" val="16171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0F145320-5853-444A-A89E-526B1FF35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36651CDB-39E5-437E-B8E1-AC9AE60DE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850012C-A0F6-4615-BDF7-375F3C51A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4B1C1-4036-4C00-9324-4EB5DD64F0A1}" type="datetime1">
              <a:rPr lang="fr-FR" smtClean="0"/>
              <a:t>07/01/2024</a:t>
            </a:fld>
            <a:endParaRPr lang="fr-FR"/>
          </a:p>
        </p:txBody>
      </p:sp>
      <p:sp>
        <p:nvSpPr>
          <p:cNvPr id="5" name="Espace réservé du pied de page 4">
            <a:extLst>
              <a:ext uri="{FF2B5EF4-FFF2-40B4-BE49-F238E27FC236}">
                <a16:creationId xmlns="" xmlns:a16="http://schemas.microsoft.com/office/drawing/2014/main" id="{054CE02F-B3D0-42D0-85C0-018589729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282D5800-4FB3-4B58-9421-3B6AED7A9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F1971-8943-4120-BA77-BE1F163A48A8}" type="slidenum">
              <a:rPr lang="fr-FR" smtClean="0"/>
              <a:t>‹N°›</a:t>
            </a:fld>
            <a:endParaRPr lang="fr-FR"/>
          </a:p>
        </p:txBody>
      </p:sp>
    </p:spTree>
    <p:extLst>
      <p:ext uri="{BB962C8B-B14F-4D97-AF65-F5344CB8AC3E}">
        <p14:creationId xmlns:p14="http://schemas.microsoft.com/office/powerpoint/2010/main" val="139633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5F9F82BF-7C7E-41E0-A69F-2ED4BF814B2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ADBC765C-1006-4CA1-BAFB-55F2A4791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24964D1-BDAD-4B25-9B59-386F50D0ABF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5" name="Espace réservé du pied de page 4">
            <a:extLst>
              <a:ext uri="{FF2B5EF4-FFF2-40B4-BE49-F238E27FC236}">
                <a16:creationId xmlns="" xmlns:a16="http://schemas.microsoft.com/office/drawing/2014/main" id="{AAA94CFD-F042-4A88-9735-E442489C84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 xmlns:a16="http://schemas.microsoft.com/office/drawing/2014/main" id="{33E52E17-93B4-436F-A5AE-0F97FED15F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E69D531-AA70-49A7-94A8-D4E41E4515E2}" type="slidenum">
              <a:rPr lang="fr-FR" smtClean="0"/>
              <a:pPr>
                <a:defRPr/>
              </a:pPr>
              <a:t>‹N°›</a:t>
            </a:fld>
            <a:endParaRPr lang="fr-FR"/>
          </a:p>
        </p:txBody>
      </p:sp>
    </p:spTree>
    <p:extLst>
      <p:ext uri="{BB962C8B-B14F-4D97-AF65-F5344CB8AC3E}">
        <p14:creationId xmlns:p14="http://schemas.microsoft.com/office/powerpoint/2010/main" val="2418418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pixabay.com/de/frage-sprechblasen-sprache-blase-1828268/" TargetMode="External"/><Relationship Id="rId5" Type="http://schemas.openxmlformats.org/officeDocument/2006/relationships/image" Target="../media/image18.jp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hyperlink" Target="https://www.facebook.com/regimelocalalsacemoselle/?ref=bookmarks" TargetMode="External"/><Relationship Id="rId12"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hyperlink" Target="https://www.youtube.com/@regimelocalalsacemoselle5461" TargetMode="External"/><Relationship Id="rId5" Type="http://schemas.openxmlformats.org/officeDocument/2006/relationships/hyperlink" Target="https://regime-local.fr/" TargetMode="External"/><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hyperlink" Target="https://fr.linkedin.com/company/r%C3%A9gime-local-alsace-mosel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Cpn6c6sQ2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pic>
        <p:nvPicPr>
          <p:cNvPr id="5" name="Espace réservé du contenu 4">
            <a:extLst>
              <a:ext uri="{FF2B5EF4-FFF2-40B4-BE49-F238E27FC236}">
                <a16:creationId xmlns="" xmlns:a16="http://schemas.microsoft.com/office/drawing/2014/main" id="{BAD53B13-4AD4-4A5D-9E57-86988D8BAF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731"/>
          <a:stretch/>
        </p:blipFill>
        <p:spPr>
          <a:xfrm>
            <a:off x="7968343" y="4271196"/>
            <a:ext cx="3726352" cy="2458186"/>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443153"/>
            <a:ext cx="5502442" cy="2123658"/>
          </a:xfrm>
          <a:prstGeom prst="rect">
            <a:avLst/>
          </a:prstGeom>
          <a:noFill/>
        </p:spPr>
        <p:txBody>
          <a:bodyPr wrap="square" rtlCol="0">
            <a:spAutoFit/>
          </a:bodyPr>
          <a:lstStyle/>
          <a:p>
            <a:r>
              <a:rPr lang="fr-FR" sz="4400" dirty="0">
                <a:solidFill>
                  <a:schemeClr val="bg1"/>
                </a:solidFill>
                <a:latin typeface="Rubik medium"/>
              </a:rPr>
              <a:t>Le Régime Local d’Assurance Maladie Alsace Moselle</a:t>
            </a:r>
          </a:p>
        </p:txBody>
      </p:sp>
      <p:sp>
        <p:nvSpPr>
          <p:cNvPr id="8" name="Espace réservé du numéro de diapositive 7">
            <a:extLst>
              <a:ext uri="{FF2B5EF4-FFF2-40B4-BE49-F238E27FC236}">
                <a16:creationId xmlns="" xmlns:a16="http://schemas.microsoft.com/office/drawing/2014/main" id="{42E60693-6B80-4922-B06D-0BCD29868F6E}"/>
              </a:ext>
            </a:extLst>
          </p:cNvPr>
          <p:cNvSpPr>
            <a:spLocks noGrp="1"/>
          </p:cNvSpPr>
          <p:nvPr>
            <p:ph type="sldNum" sz="quarter" idx="12"/>
          </p:nvPr>
        </p:nvSpPr>
        <p:spPr/>
        <p:txBody>
          <a:bodyPr/>
          <a:lstStyle/>
          <a:p>
            <a:fld id="{A55F1971-8943-4120-BA77-BE1F163A48A8}" type="slidenum">
              <a:rPr lang="fr-FR" smtClean="0"/>
              <a:t>1</a:t>
            </a:fld>
            <a:endParaRPr lang="fr-FR"/>
          </a:p>
        </p:txBody>
      </p:sp>
      <p:sp>
        <p:nvSpPr>
          <p:cNvPr id="2" name="ZoneTexte 1"/>
          <p:cNvSpPr txBox="1"/>
          <p:nvPr/>
        </p:nvSpPr>
        <p:spPr>
          <a:xfrm>
            <a:off x="9203635" y="298174"/>
            <a:ext cx="2246243" cy="276999"/>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Annexe 1</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28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78956" y="1877290"/>
            <a:ext cx="9828029" cy="1495282"/>
          </a:xfrm>
        </p:spPr>
        <p:txBody>
          <a:bodyPr>
            <a:normAutofit/>
          </a:bodyPr>
          <a:lstStyle/>
          <a:p>
            <a:pPr marL="0" indent="0">
              <a:lnSpc>
                <a:spcPct val="80000"/>
              </a:lnSpc>
              <a:spcBef>
                <a:spcPts val="1200"/>
              </a:spcBef>
              <a:buNone/>
            </a:pPr>
            <a:r>
              <a:rPr lang="fr-FR" sz="3200" dirty="0">
                <a:solidFill>
                  <a:srgbClr val="3C448D"/>
                </a:solidFill>
              </a:rPr>
              <a:t>Le Régime Local couvre les </a:t>
            </a:r>
            <a:r>
              <a:rPr lang="fr-FR" sz="3200" dirty="0">
                <a:solidFill>
                  <a:srgbClr val="F59E33"/>
                </a:solidFill>
              </a:rPr>
              <a:t>salariés</a:t>
            </a:r>
            <a:r>
              <a:rPr lang="fr-FR" sz="3200" dirty="0">
                <a:solidFill>
                  <a:srgbClr val="3C448D"/>
                </a:solidFill>
              </a:rPr>
              <a:t> et leurs </a:t>
            </a:r>
            <a:r>
              <a:rPr lang="fr-FR" sz="3200" dirty="0" err="1">
                <a:solidFill>
                  <a:srgbClr val="F59E33"/>
                </a:solidFill>
              </a:rPr>
              <a:t>ayants-droit</a:t>
            </a:r>
            <a:r>
              <a:rPr lang="fr-FR" sz="3200" dirty="0">
                <a:solidFill>
                  <a:srgbClr val="3C448D"/>
                </a:solidFill>
              </a:rPr>
              <a:t>.</a:t>
            </a:r>
            <a:endParaRPr lang="fr-FR" sz="3200" dirty="0">
              <a:solidFill>
                <a:srgbClr val="F59E33"/>
              </a:solidFill>
              <a:ea typeface="ＭＳ Ｐゴシック" pitchFamily="34" charset="-128"/>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normAutofit/>
          </a:bodyPr>
          <a:lstStyle/>
          <a:p>
            <a:r>
              <a:rPr lang="fr-FR" b="1" dirty="0">
                <a:solidFill>
                  <a:srgbClr val="3C448D"/>
                </a:solidFill>
                <a:latin typeface="+mn-lt"/>
              </a:rPr>
              <a:t>2 millions de bénéficiaires</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10</a:t>
            </a:fld>
            <a:endParaRPr lang="fr-FR" dirty="0"/>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pic>
        <p:nvPicPr>
          <p:cNvPr id="10" name="Espace réservé du contenu 9" descr="Une image contenant texte, capture d’écran, Police, Graphique&#10;&#10;Description générée automatiquement">
            <a:extLst>
              <a:ext uri="{FF2B5EF4-FFF2-40B4-BE49-F238E27FC236}">
                <a16:creationId xmlns="" xmlns:a16="http://schemas.microsoft.com/office/drawing/2014/main" id="{9E5789F6-D22F-07AC-D35D-15D36DE79E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705" t="36848" b="17780"/>
          <a:stretch/>
        </p:blipFill>
        <p:spPr>
          <a:xfrm>
            <a:off x="1823717" y="2864133"/>
            <a:ext cx="8544566" cy="2585176"/>
          </a:xfrm>
          <a:prstGeom prst="rect">
            <a:avLst/>
          </a:prstGeom>
        </p:spPr>
      </p:pic>
    </p:spTree>
    <p:extLst>
      <p:ext uri="{BB962C8B-B14F-4D97-AF65-F5344CB8AC3E}">
        <p14:creationId xmlns:p14="http://schemas.microsoft.com/office/powerpoint/2010/main" val="200887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224272"/>
            <a:ext cx="8209548" cy="1325563"/>
          </a:xfrm>
        </p:spPr>
        <p:txBody>
          <a:bodyPr/>
          <a:lstStyle/>
          <a:p>
            <a:r>
              <a:rPr lang="fr-FR" b="1" dirty="0">
                <a:solidFill>
                  <a:srgbClr val="3C448D"/>
                </a:solidFill>
                <a:latin typeface="Rubik medium"/>
              </a:rPr>
              <a:t>L’attestation de droits</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F1971-8943-4120-BA77-BE1F163A48A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Espace réservé du contenu 7">
            <a:extLst>
              <a:ext uri="{FF2B5EF4-FFF2-40B4-BE49-F238E27FC236}">
                <a16:creationId xmlns="" xmlns:a16="http://schemas.microsoft.com/office/drawing/2014/main" id="{FDE730CE-4701-4AE1-9E3D-CF15C5DCC2BA}"/>
              </a:ext>
            </a:extLst>
          </p:cNvPr>
          <p:cNvPicPr>
            <a:picLocks noGrp="1" noChangeAspect="1"/>
          </p:cNvPicPr>
          <p:nvPr>
            <p:ph idx="1"/>
          </p:nvPr>
        </p:nvPicPr>
        <p:blipFill>
          <a:blip r:embed="rId4"/>
          <a:stretch>
            <a:fillRect/>
          </a:stretch>
        </p:blipFill>
        <p:spPr>
          <a:xfrm>
            <a:off x="2440326" y="1299946"/>
            <a:ext cx="7311348" cy="5333782"/>
          </a:xfrm>
          <a:prstGeom prst="rect">
            <a:avLst/>
          </a:prstGeom>
        </p:spPr>
      </p:pic>
    </p:spTree>
    <p:extLst>
      <p:ext uri="{BB962C8B-B14F-4D97-AF65-F5344CB8AC3E}">
        <p14:creationId xmlns:p14="http://schemas.microsoft.com/office/powerpoint/2010/main" val="123296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Les prestations</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12</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4</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313190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18256"/>
            <a:ext cx="7735712" cy="4351338"/>
          </a:xfrm>
          <a:prstGeom prst="rect">
            <a:avLst/>
          </a:prstGeom>
        </p:spPr>
      </p:pic>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mn-lt"/>
                <a:cs typeface="Rubik Medium" panose="02000604000000020004" pitchFamily="2" charset="-79"/>
              </a:rPr>
              <a:t>Des prestations plus favorables</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13</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
        <p:nvSpPr>
          <p:cNvPr id="12" name="ZoneTexte 11">
            <a:extLst>
              <a:ext uri="{FF2B5EF4-FFF2-40B4-BE49-F238E27FC236}">
                <a16:creationId xmlns="" xmlns:a16="http://schemas.microsoft.com/office/drawing/2014/main" id="{6C6BB410-D15A-4D08-AA40-202070DA7A17}"/>
              </a:ext>
            </a:extLst>
          </p:cNvPr>
          <p:cNvSpPr txBox="1"/>
          <p:nvPr/>
        </p:nvSpPr>
        <p:spPr>
          <a:xfrm>
            <a:off x="8535434" y="1737265"/>
            <a:ext cx="3260780" cy="4619085"/>
          </a:xfrm>
          <a:prstGeom prst="rect">
            <a:avLst/>
          </a:prstGeom>
          <a:noFill/>
        </p:spPr>
        <p:txBody>
          <a:bodyPr wrap="square">
            <a:spAutoFit/>
          </a:bodyPr>
          <a:lstStyle/>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une partie du ticket modérateur pour les </a:t>
            </a:r>
            <a:r>
              <a:rPr kumimoji="0" lang="fr-FR" sz="2300" b="1" i="0" u="none" strike="noStrike" kern="1200" cap="none" spc="0" normalizeH="0" baseline="0" noProof="0" dirty="0">
                <a:ln>
                  <a:noFill/>
                </a:ln>
                <a:solidFill>
                  <a:srgbClr val="F59E33"/>
                </a:solidFill>
                <a:effectLst/>
                <a:uLnTx/>
                <a:uFillTx/>
                <a:ea typeface="ＭＳ Ｐゴシック"/>
                <a:cs typeface="Rubik Medium" panose="02000604000000020004" pitchFamily="2" charset="-79"/>
              </a:rPr>
              <a:t>soins de ville</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fr-FR" sz="2300" b="1" dirty="0">
                <a:solidFill>
                  <a:srgbClr val="3C448D"/>
                </a:solidFill>
                <a:ea typeface="ＭＳ Ｐゴシック"/>
                <a:cs typeface="Rubik Medium" panose="02000604000000020004" pitchFamily="2" charset="-79"/>
              </a:rPr>
              <a:t>tout le</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ticket modérateur pour les soins </a:t>
            </a:r>
            <a:r>
              <a:rPr kumimoji="0" lang="fr-FR" sz="2300" b="1" i="0" u="none" strike="noStrike" kern="1200" cap="none" spc="0" normalizeH="0" baseline="0" noProof="0" dirty="0">
                <a:ln>
                  <a:noFill/>
                </a:ln>
                <a:solidFill>
                  <a:srgbClr val="F59E33"/>
                </a:solidFill>
                <a:effectLst/>
                <a:uLnTx/>
                <a:uFillTx/>
                <a:ea typeface="ＭＳ Ｐゴシック"/>
                <a:cs typeface="Rubik Medium" panose="02000604000000020004" pitchFamily="2" charset="-79"/>
              </a:rPr>
              <a:t>hospitaliers</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fr-FR" sz="2300" b="1" dirty="0">
                <a:solidFill>
                  <a:srgbClr val="3C448D"/>
                </a:solidFill>
                <a:ea typeface="ＭＳ Ｐゴシック"/>
                <a:cs typeface="Rubik Medium" panose="02000604000000020004" pitchFamily="2" charset="-79"/>
              </a:rPr>
              <a:t>le</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forfait journalier </a:t>
            </a:r>
            <a:r>
              <a:rPr kumimoji="0" lang="fr-FR" sz="2300" b="1" i="0" u="none" strike="noStrike" kern="1200" cap="none" spc="0" normalizeH="0" baseline="0" noProof="0" dirty="0">
                <a:ln>
                  <a:noFill/>
                </a:ln>
                <a:solidFill>
                  <a:srgbClr val="F59E33"/>
                </a:solidFill>
                <a:effectLst/>
                <a:uLnTx/>
                <a:uFillTx/>
                <a:ea typeface="ＭＳ Ｐゴシック"/>
                <a:cs typeface="Rubik Medium" panose="02000604000000020004" pitchFamily="2" charset="-79"/>
              </a:rPr>
              <a:t>hospitalier</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a:t>
            </a:r>
          </a:p>
          <a:p>
            <a:pPr marL="171450" marR="0" lvl="0" indent="-1714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fr-FR" sz="2300" b="1" dirty="0">
                <a:solidFill>
                  <a:srgbClr val="3C448D"/>
                </a:solidFill>
                <a:ea typeface="ＭＳ Ｐゴシック"/>
                <a:cs typeface="Rubik Medium" panose="02000604000000020004" pitchFamily="2" charset="-79"/>
              </a:rPr>
              <a:t>le</a:t>
            </a:r>
            <a:r>
              <a:rPr kumimoji="0" lang="fr-FR" sz="23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forfait patient </a:t>
            </a:r>
            <a:r>
              <a:rPr kumimoji="0" lang="fr-FR" sz="2300" b="1" i="0" u="none" strike="noStrike" kern="1200" cap="none" spc="0" normalizeH="0" baseline="0" noProof="0" dirty="0">
                <a:ln>
                  <a:noFill/>
                </a:ln>
                <a:solidFill>
                  <a:srgbClr val="F59E33"/>
                </a:solidFill>
                <a:effectLst/>
                <a:uLnTx/>
                <a:uFillTx/>
                <a:ea typeface="ＭＳ Ｐゴシック"/>
                <a:cs typeface="Rubik Medium" panose="02000604000000020004" pitchFamily="2" charset="-79"/>
              </a:rPr>
              <a:t>urgences</a:t>
            </a:r>
            <a:endParaRPr kumimoji="0" lang="fr-FR" sz="195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endParaRPr>
          </a:p>
        </p:txBody>
      </p:sp>
      <p:pic>
        <p:nvPicPr>
          <p:cNvPr id="4" name="Image 3">
            <a:extLst>
              <a:ext uri="{FF2B5EF4-FFF2-40B4-BE49-F238E27FC236}">
                <a16:creationId xmlns="" xmlns:a16="http://schemas.microsoft.com/office/drawing/2014/main" id="{F9092292-D8A5-166D-AAA9-5CB5E0DB88DF}"/>
              </a:ext>
            </a:extLst>
          </p:cNvPr>
          <p:cNvPicPr>
            <a:picLocks noChangeAspect="1"/>
          </p:cNvPicPr>
          <p:nvPr/>
        </p:nvPicPr>
        <p:blipFill>
          <a:blip r:embed="rId5"/>
          <a:stretch>
            <a:fillRect/>
          </a:stretch>
        </p:blipFill>
        <p:spPr>
          <a:xfrm>
            <a:off x="395785" y="1401672"/>
            <a:ext cx="7937680" cy="4322439"/>
          </a:xfrm>
          <a:prstGeom prst="rect">
            <a:avLst/>
          </a:prstGeom>
        </p:spPr>
      </p:pic>
    </p:spTree>
    <p:extLst>
      <p:ext uri="{BB962C8B-B14F-4D97-AF65-F5344CB8AC3E}">
        <p14:creationId xmlns:p14="http://schemas.microsoft.com/office/powerpoint/2010/main" val="334696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Fonctionnement</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14</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5</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409670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Adossement au Régime général</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15</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graphicFrame>
        <p:nvGraphicFramePr>
          <p:cNvPr id="8" name="Diagramme 7">
            <a:extLst>
              <a:ext uri="{FF2B5EF4-FFF2-40B4-BE49-F238E27FC236}">
                <a16:creationId xmlns="" xmlns:a16="http://schemas.microsoft.com/office/drawing/2014/main" id="{9452DFBE-1C49-4DE8-B28F-094E16CB9640}"/>
              </a:ext>
            </a:extLst>
          </p:cNvPr>
          <p:cNvGraphicFramePr/>
          <p:nvPr>
            <p:extLst>
              <p:ext uri="{D42A27DB-BD31-4B8C-83A1-F6EECF244321}">
                <p14:modId xmlns:p14="http://schemas.microsoft.com/office/powerpoint/2010/main" val="1774715903"/>
              </p:ext>
            </p:extLst>
          </p:nvPr>
        </p:nvGraphicFramePr>
        <p:xfrm>
          <a:off x="2601383" y="1690688"/>
          <a:ext cx="6528048" cy="4464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 xmlns:a16="http://schemas.microsoft.com/office/drawing/2014/main" id="{410C9397-9A21-41E5-B919-D33E3BD236BD}"/>
              </a:ext>
            </a:extLst>
          </p:cNvPr>
          <p:cNvSpPr/>
          <p:nvPr/>
        </p:nvSpPr>
        <p:spPr>
          <a:xfrm>
            <a:off x="9047747" y="4098098"/>
            <a:ext cx="2882001" cy="590931"/>
          </a:xfrm>
          <a:prstGeom prst="rect">
            <a:avLst/>
          </a:prstGeom>
        </p:spPr>
        <p:txBody>
          <a:bodyPr wrap="square">
            <a:spAutoFit/>
          </a:bodyPr>
          <a:lstStyle/>
          <a:p>
            <a:pPr algn="ctr" defTabSz="622300">
              <a:lnSpc>
                <a:spcPct val="90000"/>
              </a:lnSpc>
              <a:spcAft>
                <a:spcPct val="35000"/>
              </a:spcAft>
            </a:pPr>
            <a:r>
              <a:rPr lang="fr-FR" b="1" dirty="0">
                <a:solidFill>
                  <a:srgbClr val="3C448D"/>
                </a:solidFill>
              </a:rPr>
              <a:t>affilient les assurés et leur servent les prestations </a:t>
            </a:r>
          </a:p>
        </p:txBody>
      </p:sp>
      <p:sp>
        <p:nvSpPr>
          <p:cNvPr id="10" name="Rectangle 9">
            <a:extLst>
              <a:ext uri="{FF2B5EF4-FFF2-40B4-BE49-F238E27FC236}">
                <a16:creationId xmlns="" xmlns:a16="http://schemas.microsoft.com/office/drawing/2014/main" id="{04CB24C7-6936-42A4-B26A-4AB0681E8D00}"/>
              </a:ext>
            </a:extLst>
          </p:cNvPr>
          <p:cNvSpPr/>
          <p:nvPr/>
        </p:nvSpPr>
        <p:spPr>
          <a:xfrm>
            <a:off x="160139" y="3793398"/>
            <a:ext cx="2882001" cy="1200329"/>
          </a:xfrm>
          <a:prstGeom prst="rect">
            <a:avLst/>
          </a:prstGeom>
        </p:spPr>
        <p:txBody>
          <a:bodyPr wrap="square">
            <a:spAutoFit/>
          </a:bodyPr>
          <a:lstStyle/>
          <a:p>
            <a:r>
              <a:rPr lang="fr-FR" b="1" dirty="0">
                <a:solidFill>
                  <a:srgbClr val="3C448D"/>
                </a:solidFill>
              </a:rPr>
              <a:t>vérifie les conditions d‘affiliation des nouveaux retraités et prélève la cotisation</a:t>
            </a:r>
            <a:endParaRPr lang="fr-FR" dirty="0">
              <a:solidFill>
                <a:srgbClr val="3C448D"/>
              </a:solidFill>
            </a:endParaRPr>
          </a:p>
        </p:txBody>
      </p:sp>
      <p:sp>
        <p:nvSpPr>
          <p:cNvPr id="11" name="Rectangle 10">
            <a:extLst>
              <a:ext uri="{FF2B5EF4-FFF2-40B4-BE49-F238E27FC236}">
                <a16:creationId xmlns="" xmlns:a16="http://schemas.microsoft.com/office/drawing/2014/main" id="{B363ACA5-4BBE-41F9-9170-D2ADF5B9EB66}"/>
              </a:ext>
            </a:extLst>
          </p:cNvPr>
          <p:cNvSpPr/>
          <p:nvPr/>
        </p:nvSpPr>
        <p:spPr>
          <a:xfrm>
            <a:off x="6792652" y="1930665"/>
            <a:ext cx="3635896" cy="923330"/>
          </a:xfrm>
          <a:prstGeom prst="rect">
            <a:avLst/>
          </a:prstGeom>
        </p:spPr>
        <p:txBody>
          <a:bodyPr wrap="square">
            <a:spAutoFit/>
          </a:bodyPr>
          <a:lstStyle/>
          <a:p>
            <a:r>
              <a:rPr lang="fr-FR" b="1" dirty="0">
                <a:solidFill>
                  <a:srgbClr val="3C448D"/>
                </a:solidFill>
              </a:rPr>
              <a:t>via les URSSAF, centralise les cotisations sur les salaires et revenus de remplacement. </a:t>
            </a:r>
          </a:p>
        </p:txBody>
      </p:sp>
    </p:spTree>
    <p:extLst>
      <p:ext uri="{BB962C8B-B14F-4D97-AF65-F5344CB8AC3E}">
        <p14:creationId xmlns:p14="http://schemas.microsoft.com/office/powerpoint/2010/main" val="15771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535113"/>
            <a:ext cx="9797717" cy="4351338"/>
          </a:xfrm>
        </p:spPr>
        <p:txBody>
          <a:bodyPr>
            <a:normAutofit fontScale="62500" lnSpcReduction="20000"/>
          </a:body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srgbClr val="3C448D"/>
                </a:solidFill>
                <a:effectLst/>
                <a:uLnTx/>
                <a:uFillTx/>
                <a:latin typeface="Rubik medium"/>
                <a:ea typeface="ＭＳ Ｐゴシック" pitchFamily="34" charset="-128"/>
              </a:rPr>
              <a:t>Une gestion </a:t>
            </a:r>
            <a:r>
              <a:rPr kumimoji="0" lang="fr-FR" sz="3600" b="1" i="0" u="none" strike="noStrike" kern="1200" cap="none" spc="0" normalizeH="0" baseline="0" noProof="0" dirty="0">
                <a:ln>
                  <a:noFill/>
                </a:ln>
                <a:solidFill>
                  <a:srgbClr val="F59E33"/>
                </a:solidFill>
                <a:effectLst/>
                <a:uLnTx/>
                <a:uFillTx/>
                <a:latin typeface="Rubik medium"/>
                <a:ea typeface="ＭＳ Ｐゴシック" pitchFamily="34" charset="-128"/>
              </a:rPr>
              <a:t>responsable</a:t>
            </a:r>
            <a:endParaRPr kumimoji="0" lang="fr-FR" sz="3600" b="1" i="0" u="none" strike="noStrike" kern="1200" cap="none" spc="0" normalizeH="0" baseline="0" noProof="0" dirty="0">
              <a:ln>
                <a:noFill/>
              </a:ln>
              <a:solidFill>
                <a:srgbClr val="3C448D"/>
              </a:solidFill>
              <a:effectLst/>
              <a:uLnTx/>
              <a:uFillTx/>
              <a:latin typeface="Rubik medium"/>
              <a:ea typeface="ＭＳ Ｐゴシック" pitchFamily="34" charset="-128"/>
            </a:endParaRP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srgbClr val="3C448D"/>
                </a:solidFill>
                <a:effectLst/>
                <a:uLnTx/>
                <a:uFillTx/>
                <a:latin typeface="Rubik medium"/>
                <a:ea typeface="ＭＳ Ｐゴシック" pitchFamily="34" charset="-128"/>
              </a:rPr>
              <a:t>assurée par les représentants des </a:t>
            </a:r>
            <a:r>
              <a:rPr kumimoji="0" lang="fr-FR" sz="3600" b="1" i="0" u="none" strike="noStrike" kern="1200" cap="none" spc="0" normalizeH="0" baseline="0" noProof="0" dirty="0">
                <a:ln>
                  <a:noFill/>
                </a:ln>
                <a:solidFill>
                  <a:srgbClr val="F59E33"/>
                </a:solidFill>
                <a:effectLst/>
                <a:uLnTx/>
                <a:uFillTx/>
                <a:latin typeface="Rubik medium"/>
                <a:ea typeface="ＭＳ Ｐゴシック" pitchFamily="34" charset="-128"/>
              </a:rPr>
              <a:t>salariés</a:t>
            </a:r>
            <a:r>
              <a:rPr kumimoji="0" lang="fr-FR" sz="3600" b="1" i="0" u="none" strike="noStrike" kern="1200" cap="none" spc="0" normalizeH="0" baseline="0" noProof="0" dirty="0">
                <a:ln>
                  <a:noFill/>
                </a:ln>
                <a:solidFill>
                  <a:srgbClr val="3C448D"/>
                </a:solidFill>
                <a:effectLst/>
                <a:uLnTx/>
                <a:uFillTx/>
                <a:latin typeface="Rubik medium"/>
                <a:ea typeface="ＭＳ Ｐゴシック" pitchFamily="34" charset="-128"/>
              </a:rPr>
              <a:t> </a:t>
            </a:r>
            <a:r>
              <a:rPr kumimoji="0" lang="fr-FR" sz="3600" b="0" i="0" u="none" strike="noStrike" kern="1200" cap="none" spc="0" normalizeH="0" baseline="0" noProof="0" dirty="0">
                <a:ln>
                  <a:noFill/>
                </a:ln>
                <a:solidFill>
                  <a:srgbClr val="3C448D"/>
                </a:solidFill>
                <a:effectLst/>
                <a:uLnTx/>
                <a:uFillTx/>
                <a:latin typeface="Rubik medium"/>
                <a:ea typeface="ＭＳ Ｐゴシック" pitchFamily="34" charset="-128"/>
              </a:rPr>
              <a:t>(les représentants employeurs n’ont qu’un rôle consultatif)</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fr-FR" sz="3600" b="1" dirty="0">
                <a:solidFill>
                  <a:srgbClr val="3C448D"/>
                </a:solidFill>
                <a:latin typeface="Rubik medium"/>
                <a:ea typeface="ＭＳ Ｐゴシック" pitchFamily="34" charset="-128"/>
              </a:rPr>
              <a:t>Le conseil décide :</a:t>
            </a:r>
          </a:p>
          <a:p>
            <a:pPr marL="0" indent="0">
              <a:lnSpc>
                <a:spcPct val="80000"/>
              </a:lnSpc>
            </a:pPr>
            <a:r>
              <a:rPr lang="fr-FR" sz="3600" dirty="0">
                <a:solidFill>
                  <a:srgbClr val="3C448D"/>
                </a:solidFill>
                <a:latin typeface="Rubik medium"/>
                <a:ea typeface="ＭＳ Ｐゴシック" pitchFamily="34" charset="-128"/>
              </a:rPr>
              <a:t> des prestations prises en charge,</a:t>
            </a:r>
          </a:p>
          <a:p>
            <a:pPr marL="0" indent="0">
              <a:lnSpc>
                <a:spcPct val="80000"/>
              </a:lnSpc>
            </a:pPr>
            <a:r>
              <a:rPr lang="fr-FR" sz="3600" dirty="0">
                <a:solidFill>
                  <a:srgbClr val="3C448D"/>
                </a:solidFill>
                <a:latin typeface="Rubik medium"/>
                <a:ea typeface="ＭＳ Ｐゴシック" pitchFamily="34" charset="-128"/>
              </a:rPr>
              <a:t> de leurs taux de remboursement, </a:t>
            </a:r>
          </a:p>
          <a:p>
            <a:pPr marL="0" indent="0">
              <a:lnSpc>
                <a:spcPct val="80000"/>
              </a:lnSpc>
            </a:pPr>
            <a:r>
              <a:rPr lang="fr-FR" sz="3600" dirty="0">
                <a:solidFill>
                  <a:srgbClr val="3C448D"/>
                </a:solidFill>
                <a:latin typeface="Rubik medium"/>
                <a:ea typeface="ＭＳ Ｐゴシック" pitchFamily="34" charset="-128"/>
              </a:rPr>
              <a:t> des taux des cotisations,</a:t>
            </a:r>
          </a:p>
          <a:p>
            <a:pPr marL="0" indent="0">
              <a:lnSpc>
                <a:spcPct val="80000"/>
              </a:lnSpc>
            </a:pPr>
            <a:r>
              <a:rPr lang="fr-FR" sz="3600" dirty="0">
                <a:solidFill>
                  <a:srgbClr val="3C448D"/>
                </a:solidFill>
                <a:latin typeface="Rubik medium"/>
                <a:ea typeface="ＭＳ Ｐゴシック" pitchFamily="34" charset="-128"/>
              </a:rPr>
              <a:t> des mesures nécessaires pour assurer l’équilibre financier,…</a:t>
            </a:r>
          </a:p>
          <a:p>
            <a:pPr marL="0" marR="0" lvl="0" indent="-177800" algn="l" defTabSz="6858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fr-FR" sz="3600" dirty="0">
                <a:solidFill>
                  <a:srgbClr val="3C448D"/>
                </a:solidFill>
                <a:latin typeface="Rubik medium"/>
                <a:ea typeface="ＭＳ Ｐゴシック" pitchFamily="34" charset="-128"/>
              </a:rPr>
              <a:t>de l'affectation de sommes au financement des programmes de santé publique développés dans le Bas-Rhin, le Haut-Rhin et la Moselle.</a:t>
            </a:r>
          </a:p>
          <a:p>
            <a:pPr marL="0" marR="0" lvl="0" indent="0" algn="l" defTabSz="685800" rtl="0" eaLnBrk="1" fontAlgn="auto" latinLnBrk="0" hangingPunct="1">
              <a:lnSpc>
                <a:spcPct val="120000"/>
              </a:lnSpc>
              <a:spcBef>
                <a:spcPts val="750"/>
              </a:spcBef>
              <a:spcAft>
                <a:spcPts val="600"/>
              </a:spcAft>
              <a:buClrTx/>
              <a:buSzTx/>
              <a:buFont typeface="Arial" panose="020B0604020202020204" pitchFamily="34" charset="0"/>
              <a:buNone/>
              <a:tabLst/>
              <a:defRPr/>
            </a:pPr>
            <a:r>
              <a:rPr kumimoji="0" lang="fr-FR" sz="3600" b="0" i="0" u="none" strike="noStrike" kern="1200" cap="none" spc="0" normalizeH="0" baseline="0" noProof="0" dirty="0">
                <a:ln>
                  <a:noFill/>
                </a:ln>
                <a:solidFill>
                  <a:srgbClr val="3C448D"/>
                </a:solidFill>
                <a:effectLst/>
                <a:uLnTx/>
                <a:uFillTx/>
                <a:latin typeface="Rubik medium"/>
                <a:ea typeface="ＭＳ Ｐゴシック"/>
                <a:cs typeface="Calibri" panose="020F0502020204030204"/>
              </a:rPr>
              <a:t>Ses décisions sont soumises au </a:t>
            </a:r>
            <a:r>
              <a:rPr kumimoji="0" lang="fr-FR" sz="3600" b="1" i="0" u="none" strike="noStrike" kern="1200" cap="none" spc="0" normalizeH="0" baseline="0" noProof="0" dirty="0">
                <a:ln>
                  <a:noFill/>
                </a:ln>
                <a:solidFill>
                  <a:srgbClr val="F59E33"/>
                </a:solidFill>
                <a:effectLst/>
                <a:uLnTx/>
                <a:uFillTx/>
                <a:latin typeface="Rubik medium"/>
                <a:ea typeface="ＭＳ Ｐゴシック"/>
              </a:rPr>
              <a:t>contrôle de légalité </a:t>
            </a:r>
            <a:r>
              <a:rPr kumimoji="0" lang="fr-FR" sz="3600" b="0" i="0" u="none" strike="noStrike" kern="1200" cap="none" spc="0" normalizeH="0" baseline="0" noProof="0" dirty="0">
                <a:ln>
                  <a:noFill/>
                </a:ln>
                <a:solidFill>
                  <a:srgbClr val="3C448D"/>
                </a:solidFill>
                <a:effectLst/>
                <a:uLnTx/>
                <a:uFillTx/>
                <a:latin typeface="Rubik medium"/>
                <a:ea typeface="ＭＳ Ｐゴシック"/>
                <a:cs typeface="Calibri" panose="020F0502020204030204"/>
              </a:rPr>
              <a:t>de la </a:t>
            </a:r>
            <a:r>
              <a:rPr kumimoji="0" lang="fr-FR" sz="3600" b="1" i="0" u="none" strike="noStrike" kern="1200" cap="none" spc="0" normalizeH="0" baseline="0" noProof="0" dirty="0">
                <a:ln>
                  <a:noFill/>
                </a:ln>
                <a:solidFill>
                  <a:srgbClr val="3C448D"/>
                </a:solidFill>
                <a:effectLst/>
                <a:uLnTx/>
                <a:uFillTx/>
                <a:latin typeface="Rubik medium"/>
                <a:ea typeface="ＭＳ Ｐゴシック"/>
                <a:cs typeface="Calibri" panose="020F0502020204030204"/>
              </a:rPr>
              <a:t>Mission Nationale de Contrôle</a:t>
            </a:r>
            <a:r>
              <a:rPr kumimoji="0" lang="fr-FR" sz="3600" b="0" i="0" u="none" strike="noStrike" kern="1200" cap="none" spc="0" normalizeH="0" baseline="0" noProof="0" dirty="0">
                <a:ln>
                  <a:noFill/>
                </a:ln>
                <a:solidFill>
                  <a:srgbClr val="3C448D"/>
                </a:solidFill>
                <a:effectLst/>
                <a:uLnTx/>
                <a:uFillTx/>
                <a:latin typeface="Rubik medium"/>
                <a:ea typeface="ＭＳ Ｐゴシック"/>
                <a:cs typeface="Calibri" panose="020F0502020204030204"/>
              </a:rPr>
              <a:t>.</a:t>
            </a:r>
            <a:endParaRPr kumimoji="0" lang="fr-FR" sz="3600" b="0" i="0" u="none" strike="noStrike" kern="1200" cap="none" spc="0" normalizeH="0" baseline="0" noProof="0" dirty="0">
              <a:ln>
                <a:noFill/>
              </a:ln>
              <a:solidFill>
                <a:srgbClr val="3C448D"/>
              </a:solidFill>
              <a:effectLst/>
              <a:uLnTx/>
              <a:uFillTx/>
              <a:latin typeface="Rubik medium"/>
            </a:endParaRPr>
          </a:p>
          <a:p>
            <a:pPr marL="177800" marR="0" lvl="0" indent="-177800" algn="l" defTabSz="685800" rtl="0" eaLnBrk="1" fontAlgn="auto" latinLnBrk="0" hangingPunct="1">
              <a:lnSpc>
                <a:spcPct val="120000"/>
              </a:lnSpc>
              <a:spcBef>
                <a:spcPts val="750"/>
              </a:spcBef>
              <a:spcAft>
                <a:spcPts val="600"/>
              </a:spcAft>
              <a:buClrTx/>
              <a:buSzTx/>
              <a:buFont typeface="Arial" panose="020B0604020202020204" pitchFamily="34" charset="0"/>
              <a:buChar char="•"/>
              <a:tabLst/>
              <a:defRPr/>
            </a:pPr>
            <a:endParaRPr lang="fr-FR" sz="3000" dirty="0">
              <a:solidFill>
                <a:srgbClr val="3C448D"/>
              </a:solidFill>
              <a:ea typeface="ＭＳ Ｐゴシック" pitchFamily="34" charset="-128"/>
            </a:endParaRPr>
          </a:p>
          <a:p>
            <a:pPr marL="0" indent="0">
              <a:lnSpc>
                <a:spcPct val="80000"/>
              </a:lnSpc>
            </a:pPr>
            <a:endParaRPr lang="fr-FR" sz="3000" dirty="0">
              <a:solidFill>
                <a:srgbClr val="3C448D"/>
              </a:solidFill>
              <a:ea typeface="ＭＳ Ｐゴシック" pitchFamily="34" charset="-128"/>
            </a:endParaRPr>
          </a:p>
          <a:p>
            <a:pPr>
              <a:buNone/>
            </a:pPr>
            <a:endParaRPr lang="fr-FR" sz="3200" dirty="0">
              <a:solidFill>
                <a:srgbClr val="3C448D"/>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Le Conseil d’administration</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16</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21563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825625"/>
            <a:ext cx="9926054" cy="4351338"/>
          </a:xfrm>
        </p:spPr>
        <p:txBody>
          <a:bodyPr>
            <a:normAutofit/>
          </a:bodyPr>
          <a:lstStyle/>
          <a:p>
            <a:pPr marL="0" indent="0">
              <a:lnSpc>
                <a:spcPct val="80000"/>
              </a:lnSpc>
              <a:buNone/>
            </a:pPr>
            <a:r>
              <a:rPr lang="fr-FR" b="1" dirty="0">
                <a:solidFill>
                  <a:srgbClr val="F59E33"/>
                </a:solidFill>
                <a:latin typeface="Rubik medium"/>
                <a:ea typeface="ＭＳ Ｐゴシック" pitchFamily="34" charset="-128"/>
              </a:rPr>
              <a:t>Composition</a:t>
            </a:r>
            <a:r>
              <a:rPr lang="fr-FR" b="1" dirty="0">
                <a:solidFill>
                  <a:srgbClr val="3C448D"/>
                </a:solidFill>
                <a:latin typeface="Rubik medium"/>
                <a:ea typeface="ＭＳ Ｐゴシック" pitchFamily="34" charset="-128"/>
              </a:rPr>
              <a:t> de l’équipe : </a:t>
            </a:r>
            <a:r>
              <a:rPr lang="fr-FR" dirty="0">
                <a:solidFill>
                  <a:srgbClr val="3C448D"/>
                </a:solidFill>
                <a:latin typeface="Rubik medium"/>
                <a:ea typeface="ＭＳ Ｐゴシック" pitchFamily="34" charset="-128"/>
              </a:rPr>
              <a:t>une douzaine de personnes, rattachées administrativement à la CARSAT d’Alsace Moselle</a:t>
            </a:r>
          </a:p>
          <a:p>
            <a:pPr marL="0" indent="0">
              <a:lnSpc>
                <a:spcPct val="80000"/>
              </a:lnSpc>
              <a:buNone/>
            </a:pPr>
            <a:endParaRPr lang="fr-FR" dirty="0">
              <a:solidFill>
                <a:srgbClr val="3C448D"/>
              </a:solidFill>
              <a:latin typeface="Rubik medium"/>
              <a:ea typeface="ＭＳ Ｐゴシック" pitchFamily="34" charset="-128"/>
            </a:endParaRPr>
          </a:p>
          <a:p>
            <a:pPr marL="0" indent="0">
              <a:lnSpc>
                <a:spcPct val="80000"/>
              </a:lnSpc>
              <a:buNone/>
            </a:pPr>
            <a:r>
              <a:rPr lang="fr-FR" b="1" dirty="0">
                <a:solidFill>
                  <a:srgbClr val="3C448D"/>
                </a:solidFill>
                <a:latin typeface="Rubik medium"/>
                <a:ea typeface="ＭＳ Ｐゴシック" pitchFamily="34" charset="-128"/>
              </a:rPr>
              <a:t>Des </a:t>
            </a:r>
            <a:r>
              <a:rPr lang="fr-FR" b="1" dirty="0">
                <a:solidFill>
                  <a:srgbClr val="F59E33"/>
                </a:solidFill>
                <a:latin typeface="Rubik medium"/>
                <a:ea typeface="ＭＳ Ｐゴシック" pitchFamily="34" charset="-128"/>
              </a:rPr>
              <a:t>missions</a:t>
            </a:r>
            <a:r>
              <a:rPr lang="fr-FR" b="1" dirty="0">
                <a:solidFill>
                  <a:srgbClr val="3C448D"/>
                </a:solidFill>
                <a:latin typeface="Rubik medium"/>
                <a:ea typeface="ＭＳ Ｐゴシック" pitchFamily="34" charset="-128"/>
              </a:rPr>
              <a:t> diversifiées </a:t>
            </a:r>
          </a:p>
          <a:p>
            <a:pPr marL="0" indent="0">
              <a:lnSpc>
                <a:spcPct val="80000"/>
              </a:lnSpc>
              <a:buNone/>
            </a:pPr>
            <a:endParaRPr lang="fr-FR" sz="3200" b="1" dirty="0">
              <a:solidFill>
                <a:srgbClr val="3C448D"/>
              </a:solidFill>
              <a:ea typeface="ＭＳ Ｐゴシック" pitchFamily="34" charset="-128"/>
            </a:endParaRPr>
          </a:p>
          <a:p>
            <a:pPr>
              <a:buNone/>
            </a:pPr>
            <a:endParaRPr lang="fr-FR" sz="3200" dirty="0">
              <a:solidFill>
                <a:srgbClr val="3C448D"/>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L’équipe administrative</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17</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
        <p:nvSpPr>
          <p:cNvPr id="10" name="Espace réservé du contenu 3">
            <a:extLst>
              <a:ext uri="{FF2B5EF4-FFF2-40B4-BE49-F238E27FC236}">
                <a16:creationId xmlns="" xmlns:a16="http://schemas.microsoft.com/office/drawing/2014/main" id="{E187D36F-51BE-4810-99B0-CF3E2475FB58}"/>
              </a:ext>
            </a:extLst>
          </p:cNvPr>
          <p:cNvSpPr txBox="1">
            <a:spLocks/>
          </p:cNvSpPr>
          <p:nvPr/>
        </p:nvSpPr>
        <p:spPr>
          <a:xfrm>
            <a:off x="838199" y="3296962"/>
            <a:ext cx="107823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endParaRPr lang="fr-FR" sz="3200" b="1" dirty="0">
              <a:solidFill>
                <a:srgbClr val="3C448D"/>
              </a:solidFill>
              <a:ea typeface="ＭＳ Ｐゴシック" pitchFamily="34" charset="-128"/>
            </a:endParaRPr>
          </a:p>
          <a:p>
            <a:pPr marL="0" indent="0">
              <a:lnSpc>
                <a:spcPct val="80000"/>
              </a:lnSpc>
              <a:buFont typeface="Arial" panose="020B0604020202020204" pitchFamily="34" charset="0"/>
              <a:buNone/>
            </a:pPr>
            <a:r>
              <a:rPr lang="fr-FR" b="1" dirty="0">
                <a:solidFill>
                  <a:srgbClr val="3C448D"/>
                </a:solidFill>
                <a:latin typeface="Rubik medium"/>
                <a:ea typeface="ＭＳ Ｐゴシック" pitchFamily="34" charset="-128"/>
              </a:rPr>
              <a:t>La</a:t>
            </a:r>
            <a:r>
              <a:rPr lang="fr-FR" b="1" dirty="0">
                <a:solidFill>
                  <a:srgbClr val="F59E33"/>
                </a:solidFill>
                <a:latin typeface="Rubik medium"/>
                <a:ea typeface="ＭＳ Ｐゴシック" pitchFamily="34" charset="-128"/>
              </a:rPr>
              <a:t> Directrice </a:t>
            </a:r>
            <a:r>
              <a:rPr lang="fr-FR" dirty="0">
                <a:solidFill>
                  <a:srgbClr val="3C448D"/>
                </a:solidFill>
                <a:latin typeface="Rubik medium"/>
                <a:ea typeface="ＭＳ Ｐゴシック" pitchFamily="34" charset="-128"/>
              </a:rPr>
              <a:t>: Mme Isabelle </a:t>
            </a:r>
            <a:r>
              <a:rPr lang="fr-FR" dirty="0" err="1">
                <a:solidFill>
                  <a:srgbClr val="3C448D"/>
                </a:solidFill>
                <a:latin typeface="Rubik medium"/>
                <a:ea typeface="ＭＳ Ｐゴシック" pitchFamily="34" charset="-128"/>
              </a:rPr>
              <a:t>Lustig</a:t>
            </a:r>
            <a:r>
              <a:rPr lang="fr-FR" dirty="0">
                <a:solidFill>
                  <a:srgbClr val="3C448D"/>
                </a:solidFill>
                <a:latin typeface="Rubik medium"/>
                <a:ea typeface="ＭＳ Ｐゴシック" pitchFamily="34" charset="-128"/>
              </a:rPr>
              <a:t>, Directrice de la CARSAT Alsace Moselle</a:t>
            </a:r>
          </a:p>
          <a:p>
            <a:pPr marL="0" indent="0">
              <a:lnSpc>
                <a:spcPct val="80000"/>
              </a:lnSpc>
              <a:buNone/>
            </a:pPr>
            <a:r>
              <a:rPr lang="fr-FR" b="1" dirty="0">
                <a:solidFill>
                  <a:srgbClr val="3C448D"/>
                </a:solidFill>
                <a:latin typeface="Rubik medium"/>
                <a:ea typeface="ＭＳ Ｐゴシック" pitchFamily="34" charset="-128"/>
              </a:rPr>
              <a:t>Le</a:t>
            </a:r>
            <a:r>
              <a:rPr lang="fr-FR" b="1" dirty="0">
                <a:solidFill>
                  <a:srgbClr val="F59E33"/>
                </a:solidFill>
                <a:latin typeface="Rubik medium"/>
                <a:ea typeface="ＭＳ Ｐゴシック" pitchFamily="34" charset="-128"/>
              </a:rPr>
              <a:t> Directeur Comptable et Financier </a:t>
            </a:r>
            <a:r>
              <a:rPr lang="fr-FR" dirty="0">
                <a:solidFill>
                  <a:srgbClr val="3C448D"/>
                </a:solidFill>
                <a:latin typeface="Rubik medium"/>
                <a:ea typeface="ＭＳ Ｐゴシック" pitchFamily="34" charset="-128"/>
              </a:rPr>
              <a:t>: M. Jean-Claude </a:t>
            </a:r>
            <a:r>
              <a:rPr lang="fr-FR" dirty="0" err="1">
                <a:solidFill>
                  <a:srgbClr val="3C448D"/>
                </a:solidFill>
                <a:latin typeface="Rubik medium"/>
                <a:ea typeface="ＭＳ Ｐゴシック" pitchFamily="34" charset="-128"/>
              </a:rPr>
              <a:t>Jully</a:t>
            </a:r>
            <a:r>
              <a:rPr lang="fr-FR" dirty="0">
                <a:solidFill>
                  <a:srgbClr val="3C448D"/>
                </a:solidFill>
                <a:latin typeface="Rubik medium"/>
                <a:ea typeface="ＭＳ Ｐゴシック" pitchFamily="34" charset="-128"/>
              </a:rPr>
              <a:t>, DCF de la CARSAT Alsace Moselle</a:t>
            </a:r>
          </a:p>
          <a:p>
            <a:pPr marL="0" indent="0">
              <a:lnSpc>
                <a:spcPct val="80000"/>
              </a:lnSpc>
              <a:buFont typeface="Arial" panose="020B0604020202020204" pitchFamily="34" charset="0"/>
              <a:buNone/>
            </a:pPr>
            <a:endParaRPr lang="fr-FR" dirty="0">
              <a:solidFill>
                <a:srgbClr val="3C448D"/>
              </a:solidFill>
              <a:latin typeface="Rubik medium"/>
              <a:ea typeface="ＭＳ Ｐゴシック" pitchFamily="34" charset="-128"/>
            </a:endParaRPr>
          </a:p>
          <a:p>
            <a:pPr>
              <a:buFont typeface="Arial" panose="020B0604020202020204" pitchFamily="34" charset="0"/>
              <a:buNone/>
            </a:pPr>
            <a:endParaRPr lang="fr-FR" sz="3200" dirty="0">
              <a:solidFill>
                <a:srgbClr val="3C448D"/>
              </a:solidFill>
              <a:latin typeface="Rubik medium"/>
            </a:endParaRPr>
          </a:p>
        </p:txBody>
      </p:sp>
    </p:spTree>
    <p:extLst>
      <p:ext uri="{BB962C8B-B14F-4D97-AF65-F5344CB8AC3E}">
        <p14:creationId xmlns:p14="http://schemas.microsoft.com/office/powerpoint/2010/main" val="26548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Financement</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18</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6</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pic>
        <p:nvPicPr>
          <p:cNvPr id="5" name="Image 4">
            <a:extLst>
              <a:ext uri="{FF2B5EF4-FFF2-40B4-BE49-F238E27FC236}">
                <a16:creationId xmlns="" xmlns:a16="http://schemas.microsoft.com/office/drawing/2014/main" id="{88C8BD9A-2E70-0181-74E7-F3460886D170}"/>
              </a:ext>
            </a:extLst>
          </p:cNvPr>
          <p:cNvPicPr>
            <a:picLocks noChangeAspect="1"/>
          </p:cNvPicPr>
          <p:nvPr/>
        </p:nvPicPr>
        <p:blipFill>
          <a:blip r:embed="rId5"/>
          <a:stretch>
            <a:fillRect/>
          </a:stretch>
        </p:blipFill>
        <p:spPr>
          <a:xfrm>
            <a:off x="8635219" y="3761681"/>
            <a:ext cx="2885661" cy="2594669"/>
          </a:xfrm>
          <a:prstGeom prst="rect">
            <a:avLst/>
          </a:prstGeom>
        </p:spPr>
      </p:pic>
    </p:spTree>
    <p:extLst>
      <p:ext uri="{BB962C8B-B14F-4D97-AF65-F5344CB8AC3E}">
        <p14:creationId xmlns:p14="http://schemas.microsoft.com/office/powerpoint/2010/main" val="83509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825625"/>
            <a:ext cx="9797717" cy="4351338"/>
          </a:xfrm>
        </p:spPr>
        <p:txBody>
          <a:bodyPr>
            <a:normAutofit/>
          </a:bodyPr>
          <a:lstStyle/>
          <a:p>
            <a:pPr algn="just" defTabSz="685800">
              <a:spcBef>
                <a:spcPts val="1200"/>
              </a:spcBef>
              <a:defRPr/>
            </a:pPr>
            <a:r>
              <a:rPr lang="fr-FR" sz="3200" dirty="0">
                <a:solidFill>
                  <a:srgbClr val="3C448D"/>
                </a:solidFill>
                <a:ea typeface="ＭＳ Ｐゴシック" pitchFamily="34" charset="-128"/>
                <a:cs typeface="Rubik Medium" panose="02000604000000020004" pitchFamily="2" charset="-79"/>
              </a:rPr>
              <a:t>Une cotisation </a:t>
            </a:r>
            <a:r>
              <a:rPr lang="fr-FR" sz="3200" b="1" dirty="0">
                <a:solidFill>
                  <a:srgbClr val="F59E33"/>
                </a:solidFill>
                <a:ea typeface="ＭＳ Ｐゴシック" pitchFamily="34" charset="-128"/>
                <a:cs typeface="Rubik Medium" panose="02000604000000020004" pitchFamily="2" charset="-79"/>
              </a:rPr>
              <a:t>déplafonnée</a:t>
            </a:r>
            <a:r>
              <a:rPr lang="fr-FR" sz="3200" dirty="0">
                <a:solidFill>
                  <a:srgbClr val="3C448D"/>
                </a:solidFill>
                <a:ea typeface="ＭＳ Ｐゴシック" pitchFamily="34" charset="-128"/>
                <a:cs typeface="Rubik Medium" panose="02000604000000020004" pitchFamily="2" charset="-79"/>
              </a:rPr>
              <a:t>, </a:t>
            </a:r>
            <a:r>
              <a:rPr lang="fr-FR" sz="3200" b="1" dirty="0">
                <a:solidFill>
                  <a:srgbClr val="F59E33"/>
                </a:solidFill>
                <a:ea typeface="ＭＳ Ｐゴシック" pitchFamily="34" charset="-128"/>
                <a:cs typeface="Rubik Medium" panose="02000604000000020004" pitchFamily="2" charset="-79"/>
              </a:rPr>
              <a:t>proportionnelle</a:t>
            </a:r>
            <a:r>
              <a:rPr lang="fr-FR" sz="3200" dirty="0">
                <a:solidFill>
                  <a:srgbClr val="3C448D"/>
                </a:solidFill>
                <a:ea typeface="ＭＳ Ｐゴシック" pitchFamily="34" charset="-128"/>
                <a:cs typeface="Rubik Medium" panose="02000604000000020004" pitchFamily="2" charset="-79"/>
              </a:rPr>
              <a:t> aux salaires et retraites (taux de cotisation de 1,3% depuis le 1er avril 2022).</a:t>
            </a:r>
          </a:p>
          <a:p>
            <a:pPr algn="just" defTabSz="685800">
              <a:spcBef>
                <a:spcPts val="1200"/>
              </a:spcBef>
              <a:defRPr/>
            </a:pPr>
            <a:r>
              <a:rPr kumimoji="0" lang="fr-FR" sz="3200"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20% des retraités et la majorité des chômeurs sont </a:t>
            </a:r>
            <a:r>
              <a:rPr kumimoji="0" lang="fr-FR" sz="3200" b="1" i="0" u="none" strike="noStrike" kern="1200" cap="none" spc="0" normalizeH="0" baseline="0" noProof="0" dirty="0">
                <a:ln>
                  <a:noFill/>
                </a:ln>
                <a:solidFill>
                  <a:srgbClr val="F59E33"/>
                </a:solidFill>
                <a:effectLst/>
                <a:uLnTx/>
                <a:uFillTx/>
                <a:ea typeface="ＭＳ Ｐゴシック"/>
                <a:cs typeface="Rubik Medium" panose="02000604000000020004" pitchFamily="2" charset="-79"/>
              </a:rPr>
              <a:t>exonérés de cotisation</a:t>
            </a:r>
            <a:r>
              <a:rPr kumimoji="0" lang="fr-FR" sz="3200" b="1"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 </a:t>
            </a:r>
            <a:r>
              <a:rPr kumimoji="0" lang="fr-FR" sz="3200"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rPr>
              <a:t>pour insuffisance de ressources.</a:t>
            </a:r>
          </a:p>
          <a:p>
            <a:pPr algn="just" defTabSz="685800">
              <a:spcBef>
                <a:spcPts val="1200"/>
              </a:spcBef>
              <a:defRPr/>
            </a:pPr>
            <a:r>
              <a:rPr lang="fr-FR" sz="3200" dirty="0">
                <a:solidFill>
                  <a:srgbClr val="3C448D"/>
                </a:solidFill>
                <a:ea typeface="ＭＳ Ｐゴシック" pitchFamily="34" charset="-128"/>
                <a:cs typeface="Rubik Medium" panose="02000604000000020004" pitchFamily="2" charset="-79"/>
              </a:rPr>
              <a:t>Le taux n’augmente pas avec l’</a:t>
            </a:r>
            <a:r>
              <a:rPr lang="fr-FR" sz="3200" b="1" dirty="0">
                <a:solidFill>
                  <a:srgbClr val="F59E33"/>
                </a:solidFill>
                <a:ea typeface="ＭＳ Ｐゴシック" pitchFamily="34" charset="-128"/>
                <a:cs typeface="Rubik Medium" panose="02000604000000020004" pitchFamily="2" charset="-79"/>
              </a:rPr>
              <a:t>âge</a:t>
            </a:r>
            <a:r>
              <a:rPr lang="fr-FR" sz="3200" dirty="0">
                <a:solidFill>
                  <a:srgbClr val="3C448D"/>
                </a:solidFill>
                <a:ea typeface="ＭＳ Ｐゴシック" pitchFamily="34" charset="-128"/>
                <a:cs typeface="Rubik Medium" panose="02000604000000020004" pitchFamily="2" charset="-79"/>
              </a:rPr>
              <a:t>, ni la </a:t>
            </a:r>
            <a:r>
              <a:rPr lang="fr-FR" sz="3200" b="1" dirty="0">
                <a:solidFill>
                  <a:srgbClr val="F59E33"/>
                </a:solidFill>
                <a:ea typeface="ＭＳ Ｐゴシック" pitchFamily="34" charset="-128"/>
                <a:cs typeface="Rubik Medium" panose="02000604000000020004" pitchFamily="2" charset="-79"/>
              </a:rPr>
              <a:t>maladie</a:t>
            </a:r>
            <a:r>
              <a:rPr lang="fr-FR" sz="3200" dirty="0">
                <a:solidFill>
                  <a:srgbClr val="3C448D"/>
                </a:solidFill>
                <a:ea typeface="ＭＳ Ｐゴシック" pitchFamily="34" charset="-128"/>
                <a:cs typeface="Rubik Medium" panose="02000604000000020004" pitchFamily="2" charset="-79"/>
              </a:rPr>
              <a:t>, ni le nombre </a:t>
            </a:r>
            <a:r>
              <a:rPr lang="fr-FR" sz="3200" b="1" dirty="0">
                <a:solidFill>
                  <a:srgbClr val="F59E33"/>
                </a:solidFill>
                <a:ea typeface="ＭＳ Ｐゴシック" pitchFamily="34" charset="-128"/>
                <a:cs typeface="Rubik Medium" panose="02000604000000020004" pitchFamily="2" charset="-79"/>
              </a:rPr>
              <a:t>d’</a:t>
            </a:r>
            <a:r>
              <a:rPr lang="fr-FR" sz="3200" b="1" dirty="0" err="1">
                <a:solidFill>
                  <a:srgbClr val="F59E33"/>
                </a:solidFill>
                <a:ea typeface="ＭＳ Ｐゴシック" pitchFamily="34" charset="-128"/>
                <a:cs typeface="Rubik Medium" panose="02000604000000020004" pitchFamily="2" charset="-79"/>
              </a:rPr>
              <a:t>ayants-droit</a:t>
            </a:r>
            <a:r>
              <a:rPr lang="fr-FR" sz="3200" b="1" dirty="0">
                <a:solidFill>
                  <a:srgbClr val="3C448D"/>
                </a:solidFill>
                <a:ea typeface="ＭＳ Ｐゴシック" pitchFamily="34" charset="-128"/>
                <a:cs typeface="Rubik Medium" panose="02000604000000020004" pitchFamily="2" charset="-79"/>
              </a:rPr>
              <a:t>.</a:t>
            </a:r>
          </a:p>
          <a:p>
            <a:pPr marR="0" lvl="0" algn="just" defTabSz="685800" rtl="0" eaLnBrk="1" fontAlgn="auto" latinLnBrk="0" hangingPunct="1">
              <a:lnSpc>
                <a:spcPct val="90000"/>
              </a:lnSpc>
              <a:spcBef>
                <a:spcPts val="1200"/>
              </a:spcBef>
              <a:spcAft>
                <a:spcPts val="0"/>
              </a:spcAft>
              <a:buClrTx/>
              <a:buSzTx/>
              <a:buFont typeface="Wingdings" panose="05000000000000000000" pitchFamily="2" charset="2"/>
              <a:buChar char="à"/>
              <a:tabLst/>
              <a:defRPr/>
            </a:pPr>
            <a:endParaRPr kumimoji="0" lang="fr-FR" sz="3200" b="0" i="0" u="none" strike="noStrike" kern="1200" cap="none" spc="0" normalizeH="0" baseline="0" noProof="0" dirty="0">
              <a:ln>
                <a:noFill/>
              </a:ln>
              <a:solidFill>
                <a:srgbClr val="3C448D"/>
              </a:solidFill>
              <a:effectLst/>
              <a:uLnTx/>
              <a:uFillTx/>
              <a:ea typeface="ＭＳ Ｐゴシック"/>
              <a:cs typeface="Rubik Medium" panose="02000604000000020004" pitchFamily="2" charset="-79"/>
            </a:endParaRPr>
          </a:p>
          <a:p>
            <a:pPr>
              <a:buNone/>
            </a:pPr>
            <a:endParaRPr lang="fr-FR" sz="3200" dirty="0">
              <a:solidFill>
                <a:srgbClr val="3C448D"/>
              </a:solidFill>
              <a:cs typeface="Rubik Medium" panose="02000604000000020004" pitchFamily="2" charset="-79"/>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mn-lt"/>
              </a:rPr>
              <a:t>Un régime contributif et solidaire</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19</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25113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064" y="139720"/>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61391" y="1964532"/>
            <a:ext cx="9120809" cy="3046094"/>
          </a:xfrm>
        </p:spPr>
        <p:txBody>
          <a:bodyPr>
            <a:normAutofit/>
          </a:bodyPr>
          <a:lstStyle/>
          <a:p>
            <a:pPr marL="514350" indent="-514350">
              <a:buAutoNum type="arabicPeriod"/>
            </a:pPr>
            <a:r>
              <a:rPr lang="fr-FR" sz="3600" b="1" dirty="0">
                <a:solidFill>
                  <a:srgbClr val="3C448D"/>
                </a:solidFill>
                <a:latin typeface="Rubik medium"/>
              </a:rPr>
              <a:t>Historique					</a:t>
            </a:r>
          </a:p>
          <a:p>
            <a:pPr marL="514350" indent="-514350">
              <a:buAutoNum type="arabicPeriod"/>
            </a:pPr>
            <a:r>
              <a:rPr lang="fr-FR" sz="3600" b="1" dirty="0">
                <a:solidFill>
                  <a:srgbClr val="F59E33"/>
                </a:solidFill>
                <a:latin typeface="Rubik medium"/>
              </a:rPr>
              <a:t>Positionnement</a:t>
            </a:r>
          </a:p>
          <a:p>
            <a:pPr marL="457200" indent="-457200">
              <a:buAutoNum type="arabicPeriod"/>
            </a:pPr>
            <a:r>
              <a:rPr lang="fr-FR" sz="3600" b="1" dirty="0">
                <a:solidFill>
                  <a:srgbClr val="3C448D"/>
                </a:solidFill>
                <a:latin typeface="Rubik medium"/>
              </a:rPr>
              <a:t>Bénéficiaires</a:t>
            </a:r>
          </a:p>
          <a:p>
            <a:pPr marL="514350" indent="-514350">
              <a:lnSpc>
                <a:spcPct val="100000"/>
              </a:lnSpc>
              <a:buFont typeface="Arial" panose="020B0604020202020204" pitchFamily="34" charset="0"/>
              <a:buAutoNum type="arabicPeriod"/>
            </a:pPr>
            <a:r>
              <a:rPr lang="fr-FR" sz="3600" b="1" dirty="0">
                <a:solidFill>
                  <a:srgbClr val="F59E33"/>
                </a:solidFill>
                <a:latin typeface="Rubik medium"/>
              </a:rPr>
              <a:t>Prestations</a:t>
            </a:r>
          </a:p>
          <a:p>
            <a:pPr marL="514350" indent="-514350">
              <a:lnSpc>
                <a:spcPct val="100000"/>
              </a:lnSpc>
              <a:buFont typeface="Arial" panose="020B0604020202020204" pitchFamily="34" charset="0"/>
              <a:buAutoNum type="arabicPeriod"/>
            </a:pPr>
            <a:endParaRPr lang="fr-FR" sz="3200" b="1" dirty="0">
              <a:solidFill>
                <a:srgbClr val="F59E33"/>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p:txBody>
          <a:bodyPr/>
          <a:lstStyle/>
          <a:p>
            <a:r>
              <a:rPr lang="fr-FR" b="1" dirty="0">
                <a:solidFill>
                  <a:srgbClr val="3C448D"/>
                </a:solidFill>
                <a:latin typeface="Rubik medium"/>
              </a:rPr>
              <a:t>Sommaire</a:t>
            </a: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2</a:t>
            </a:fld>
            <a:endParaRPr lang="fr-FR"/>
          </a:p>
        </p:txBody>
      </p:sp>
      <p:sp>
        <p:nvSpPr>
          <p:cNvPr id="8" name="Espace réservé du contenu 3">
            <a:extLst>
              <a:ext uri="{FF2B5EF4-FFF2-40B4-BE49-F238E27FC236}">
                <a16:creationId xmlns="" xmlns:a16="http://schemas.microsoft.com/office/drawing/2014/main" id="{A2B2A0F6-B31B-43BA-AE62-1BD1ADC9D50A}"/>
              </a:ext>
            </a:extLst>
          </p:cNvPr>
          <p:cNvSpPr txBox="1">
            <a:spLocks/>
          </p:cNvSpPr>
          <p:nvPr/>
        </p:nvSpPr>
        <p:spPr>
          <a:xfrm>
            <a:off x="6072809" y="2054066"/>
            <a:ext cx="57909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600" b="1" dirty="0">
                <a:solidFill>
                  <a:srgbClr val="3C448D"/>
                </a:solidFill>
                <a:latin typeface="Rubik medium"/>
              </a:rPr>
              <a:t>5. Financement</a:t>
            </a:r>
          </a:p>
          <a:p>
            <a:pPr marL="0" indent="0">
              <a:buNone/>
            </a:pPr>
            <a:r>
              <a:rPr lang="fr-FR" sz="3600" b="1" dirty="0">
                <a:solidFill>
                  <a:srgbClr val="F59E33"/>
                </a:solidFill>
                <a:latin typeface="Rubik medium"/>
              </a:rPr>
              <a:t>6. Fonctionnement</a:t>
            </a:r>
          </a:p>
          <a:p>
            <a:pPr marL="0" indent="0">
              <a:buNone/>
            </a:pPr>
            <a:r>
              <a:rPr lang="fr-FR" sz="3600" b="1" dirty="0">
                <a:solidFill>
                  <a:srgbClr val="3C448D"/>
                </a:solidFill>
                <a:latin typeface="Rubik medium"/>
              </a:rPr>
              <a:t>7. La prévention santé</a:t>
            </a:r>
          </a:p>
        </p:txBody>
      </p:sp>
    </p:spTree>
    <p:extLst>
      <p:ext uri="{BB962C8B-B14F-4D97-AF65-F5344CB8AC3E}">
        <p14:creationId xmlns:p14="http://schemas.microsoft.com/office/powerpoint/2010/main" val="1414434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La prévention santé</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20</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7</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309922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36525"/>
            <a:ext cx="7162800" cy="4029075"/>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825625"/>
            <a:ext cx="9797717" cy="4351338"/>
          </a:xfrm>
        </p:spPr>
        <p:txBody>
          <a:bodyPr>
            <a:normAutofit/>
          </a:bodyPr>
          <a:lstStyle/>
          <a:p>
            <a:pPr marL="669925" lvl="1" indent="-325438">
              <a:spcBef>
                <a:spcPts val="800"/>
              </a:spcBef>
              <a:buClr>
                <a:srgbClr val="3C448D"/>
              </a:buClr>
            </a:pPr>
            <a:r>
              <a:rPr lang="fr-FR" sz="3200" dirty="0">
                <a:solidFill>
                  <a:srgbClr val="3C448D"/>
                </a:solidFill>
                <a:ea typeface="ＭＳ Ｐゴシック" pitchFamily="34" charset="-128"/>
                <a:cs typeface="Rubik Medium" panose="02000604000000020004" pitchFamily="2" charset="-79"/>
              </a:rPr>
              <a:t>Depuis une loi de </a:t>
            </a:r>
            <a:r>
              <a:rPr lang="fr-FR" sz="3200" b="1" dirty="0">
                <a:solidFill>
                  <a:srgbClr val="F59E33"/>
                </a:solidFill>
                <a:ea typeface="ＭＳ Ｐゴシック" pitchFamily="34" charset="-128"/>
                <a:cs typeface="Rubik Medium" panose="02000604000000020004" pitchFamily="2" charset="-79"/>
              </a:rPr>
              <a:t>1998</a:t>
            </a:r>
            <a:r>
              <a:rPr lang="fr-FR" sz="3200" dirty="0">
                <a:solidFill>
                  <a:srgbClr val="3C448D"/>
                </a:solidFill>
                <a:ea typeface="ＭＳ Ｐゴシック" pitchFamily="34" charset="-128"/>
                <a:cs typeface="Rubik Medium" panose="02000604000000020004" pitchFamily="2" charset="-79"/>
              </a:rPr>
              <a:t>.</a:t>
            </a:r>
          </a:p>
          <a:p>
            <a:pPr marL="669925" lvl="1" indent="-325438">
              <a:spcBef>
                <a:spcPts val="800"/>
              </a:spcBef>
              <a:buClr>
                <a:srgbClr val="3C448D"/>
              </a:buClr>
            </a:pPr>
            <a:r>
              <a:rPr lang="fr-FR" sz="3200" dirty="0">
                <a:solidFill>
                  <a:srgbClr val="3C448D"/>
                </a:solidFill>
                <a:ea typeface="ＭＳ Ｐゴシック" pitchFamily="34" charset="-128"/>
                <a:cs typeface="Rubik Medium" panose="02000604000000020004" pitchFamily="2" charset="-79"/>
              </a:rPr>
              <a:t>Vient soutenir des projets en prévention </a:t>
            </a:r>
            <a:r>
              <a:rPr lang="fr-FR" sz="3200" b="1" dirty="0">
                <a:solidFill>
                  <a:srgbClr val="F59E33"/>
                </a:solidFill>
                <a:ea typeface="ＭＳ Ｐゴシック" pitchFamily="34" charset="-128"/>
                <a:cs typeface="Rubik Medium" panose="02000604000000020004" pitchFamily="2" charset="-79"/>
              </a:rPr>
              <a:t>primaire, secondaire et tertiaire</a:t>
            </a:r>
            <a:r>
              <a:rPr lang="fr-FR" sz="3200" dirty="0">
                <a:solidFill>
                  <a:srgbClr val="F59E33"/>
                </a:solidFill>
                <a:ea typeface="ＭＳ Ｐゴシック" pitchFamily="34" charset="-128"/>
                <a:cs typeface="Rubik Medium" panose="02000604000000020004" pitchFamily="2" charset="-79"/>
              </a:rPr>
              <a:t>. </a:t>
            </a:r>
          </a:p>
          <a:p>
            <a:pPr marL="669925" lvl="1" indent="-325438">
              <a:spcBef>
                <a:spcPts val="800"/>
              </a:spcBef>
              <a:buClr>
                <a:srgbClr val="3C448D"/>
              </a:buClr>
            </a:pPr>
            <a:r>
              <a:rPr lang="fr-FR" sz="3200" dirty="0">
                <a:solidFill>
                  <a:srgbClr val="3C448D"/>
                </a:solidFill>
                <a:ea typeface="ＭＳ Ｐゴシック" pitchFamily="34" charset="-128"/>
                <a:cs typeface="Rubik Medium" panose="02000604000000020004" pitchFamily="2" charset="-79"/>
              </a:rPr>
              <a:t>En </a:t>
            </a:r>
            <a:r>
              <a:rPr lang="fr-FR" sz="3200" b="1" dirty="0">
                <a:solidFill>
                  <a:srgbClr val="F59E33"/>
                </a:solidFill>
                <a:ea typeface="ＭＳ Ｐゴシック" pitchFamily="34" charset="-128"/>
                <a:cs typeface="Rubik Medium" panose="02000604000000020004" pitchFamily="2" charset="-79"/>
              </a:rPr>
              <a:t>partenariat</a:t>
            </a:r>
            <a:r>
              <a:rPr lang="fr-FR" sz="3200" dirty="0">
                <a:solidFill>
                  <a:srgbClr val="3C448D"/>
                </a:solidFill>
                <a:ea typeface="ＭＳ Ｐゴシック" pitchFamily="34" charset="-128"/>
                <a:cs typeface="Rubik Medium" panose="02000604000000020004" pitchFamily="2" charset="-79"/>
              </a:rPr>
              <a:t> : ARS, DRAAF (alimentation), DRDJSCS (jeunesse et sport), collectivités territoriales….</a:t>
            </a:r>
          </a:p>
          <a:p>
            <a:pPr marL="669925" lvl="1" indent="-325438">
              <a:spcBef>
                <a:spcPts val="800"/>
              </a:spcBef>
              <a:buClr>
                <a:srgbClr val="3C448D"/>
              </a:buClr>
            </a:pPr>
            <a:r>
              <a:rPr lang="fr-FR" sz="3200" dirty="0">
                <a:solidFill>
                  <a:srgbClr val="3C448D"/>
                </a:solidFill>
                <a:ea typeface="ＭＳ Ｐゴシック" pitchFamily="34" charset="-128"/>
                <a:cs typeface="Rubik Medium" panose="02000604000000020004" pitchFamily="2" charset="-79"/>
              </a:rPr>
              <a:t>S’appuie sur </a:t>
            </a:r>
            <a:r>
              <a:rPr lang="fr-FR" sz="3200" b="1" dirty="0">
                <a:solidFill>
                  <a:srgbClr val="F59E33"/>
                </a:solidFill>
                <a:ea typeface="ＭＳ Ｐゴシック" pitchFamily="34" charset="-128"/>
                <a:cs typeface="Rubik Medium" panose="02000604000000020004" pitchFamily="2" charset="-79"/>
              </a:rPr>
              <a:t>l’offre existante </a:t>
            </a:r>
            <a:r>
              <a:rPr lang="fr-FR" sz="3200" dirty="0">
                <a:solidFill>
                  <a:srgbClr val="3C448D"/>
                </a:solidFill>
                <a:ea typeface="ＭＳ Ｐゴシック" pitchFamily="34" charset="-128"/>
                <a:cs typeface="Rubik Medium" panose="02000604000000020004" pitchFamily="2" charset="-79"/>
              </a:rPr>
              <a:t>et le </a:t>
            </a:r>
            <a:r>
              <a:rPr lang="fr-FR" sz="3200" b="1" dirty="0">
                <a:solidFill>
                  <a:srgbClr val="F59E33"/>
                </a:solidFill>
                <a:ea typeface="ＭＳ Ｐゴシック" pitchFamily="34" charset="-128"/>
                <a:cs typeface="Rubik Medium" panose="02000604000000020004" pitchFamily="2" charset="-79"/>
              </a:rPr>
              <a:t>terrain</a:t>
            </a:r>
          </a:p>
          <a:p>
            <a:pPr marL="669925" lvl="1" indent="-325438">
              <a:spcBef>
                <a:spcPts val="800"/>
              </a:spcBef>
              <a:buClr>
                <a:srgbClr val="3C448D"/>
              </a:buClr>
            </a:pPr>
            <a:r>
              <a:rPr lang="fr-FR" sz="3200" dirty="0">
                <a:solidFill>
                  <a:srgbClr val="3C448D"/>
                </a:solidFill>
                <a:ea typeface="ＭＳ Ｐゴシック" pitchFamily="34" charset="-128"/>
                <a:cs typeface="Rubik Medium" panose="02000604000000020004" pitchFamily="2" charset="-79"/>
              </a:rPr>
              <a:t>S’inscrit sur le long terme, avec des </a:t>
            </a:r>
            <a:r>
              <a:rPr lang="fr-FR" sz="3200" b="1" dirty="0">
                <a:solidFill>
                  <a:srgbClr val="F59E33"/>
                </a:solidFill>
                <a:ea typeface="ＭＳ Ｐゴシック" pitchFamily="34" charset="-128"/>
                <a:cs typeface="Rubik Medium" panose="02000604000000020004" pitchFamily="2" charset="-79"/>
              </a:rPr>
              <a:t>évaluations</a:t>
            </a:r>
            <a:r>
              <a:rPr lang="fr-FR" sz="3200" dirty="0">
                <a:solidFill>
                  <a:srgbClr val="3C448D"/>
                </a:solidFill>
                <a:ea typeface="ＭＳ Ｐゴシック" pitchFamily="34" charset="-128"/>
                <a:cs typeface="Rubik Medium" panose="02000604000000020004" pitchFamily="2" charset="-79"/>
              </a:rPr>
              <a:t> régulières.</a:t>
            </a:r>
          </a:p>
          <a:p>
            <a:pPr>
              <a:buNone/>
            </a:pPr>
            <a:endParaRPr lang="fr-FR" sz="3200" dirty="0">
              <a:solidFill>
                <a:srgbClr val="3C448D"/>
              </a:solidFill>
              <a:cs typeface="Rubik Medium" panose="02000604000000020004" pitchFamily="2" charset="-79"/>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kumimoji="0" lang="fr-FR" sz="4400" b="1" i="0" u="none" strike="noStrike" kern="1200" cap="none" spc="0" normalizeH="0" baseline="0" noProof="0" dirty="0">
                <a:ln>
                  <a:noFill/>
                </a:ln>
                <a:solidFill>
                  <a:srgbClr val="3C448D"/>
                </a:solidFill>
                <a:effectLst/>
                <a:uLnTx/>
                <a:uFillTx/>
                <a:latin typeface="+mn-lt"/>
                <a:cs typeface="Rubik Medium" panose="02000604000000020004" pitchFamily="2" charset="-79"/>
              </a:rPr>
              <a:t>La prévention en santé publique</a:t>
            </a:r>
            <a:endParaRPr lang="fr-FR" b="1" dirty="0">
              <a:solidFill>
                <a:srgbClr val="3C448D"/>
              </a:solidFill>
              <a:latin typeface="+mn-lt"/>
              <a:cs typeface="Rubik Medium" panose="02000604000000020004" pitchFamily="2" charset="-79"/>
            </a:endParaRP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F1971-8943-4120-BA77-BE1F163A48A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273261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3534961" y="1825625"/>
            <a:ext cx="8573912" cy="4351338"/>
          </a:xfrm>
        </p:spPr>
        <p:txBody>
          <a:bodyPr>
            <a:normAutofit/>
          </a:bodyPr>
          <a:lstStyle/>
          <a:p>
            <a:pPr marL="669925" lvl="1" indent="-325438">
              <a:spcBef>
                <a:spcPct val="0"/>
              </a:spcBef>
              <a:buClr>
                <a:srgbClr val="3C448D"/>
              </a:buClr>
            </a:pPr>
            <a:r>
              <a:rPr lang="fr-FR" sz="3000" dirty="0">
                <a:solidFill>
                  <a:srgbClr val="3C448D"/>
                </a:solidFill>
                <a:ea typeface="ＭＳ Ｐゴシック" pitchFamily="34" charset="-128"/>
                <a:cs typeface="Arial" panose="020B0604020202020204" pitchFamily="34" charset="0"/>
              </a:rPr>
              <a:t>Les cancers</a:t>
            </a:r>
          </a:p>
          <a:p>
            <a:pPr marL="669925" lvl="1" indent="-325438">
              <a:buClr>
                <a:srgbClr val="3C448D"/>
              </a:buClr>
            </a:pPr>
            <a:r>
              <a:rPr lang="fr-FR" sz="3000" dirty="0">
                <a:solidFill>
                  <a:srgbClr val="3C448D"/>
                </a:solidFill>
                <a:ea typeface="ＭＳ Ｐゴシック" pitchFamily="34" charset="-128"/>
                <a:cs typeface="Arial" panose="020B0604020202020204" pitchFamily="34" charset="0"/>
              </a:rPr>
              <a:t>Les maladies neuro-cardio-vasculaires</a:t>
            </a:r>
          </a:p>
          <a:p>
            <a:pPr marL="669925" lvl="1" indent="-325438">
              <a:buClr>
                <a:srgbClr val="3C448D"/>
              </a:buClr>
            </a:pPr>
            <a:r>
              <a:rPr lang="fr-FR" sz="3000" dirty="0">
                <a:solidFill>
                  <a:srgbClr val="3C448D"/>
                </a:solidFill>
                <a:ea typeface="ＭＳ Ｐゴシック" pitchFamily="34" charset="-128"/>
                <a:cs typeface="Arial" panose="020B0604020202020204" pitchFamily="34" charset="0"/>
              </a:rPr>
              <a:t>La broncho-pneumopathie chronique obstructive, </a:t>
            </a:r>
          </a:p>
          <a:p>
            <a:pPr marL="669925" lvl="1" indent="-325438">
              <a:buClr>
                <a:srgbClr val="3C448D"/>
              </a:buClr>
            </a:pPr>
            <a:r>
              <a:rPr lang="fr-FR" sz="3000" dirty="0">
                <a:solidFill>
                  <a:srgbClr val="3C448D"/>
                </a:solidFill>
                <a:ea typeface="ＭＳ Ｐゴシック" pitchFamily="34" charset="-128"/>
                <a:cs typeface="Arial" panose="020B0604020202020204" pitchFamily="34" charset="0"/>
              </a:rPr>
              <a:t>La santé mentale,</a:t>
            </a:r>
          </a:p>
          <a:p>
            <a:pPr marL="669925" lvl="1" indent="-325438">
              <a:buClr>
                <a:srgbClr val="3C448D"/>
              </a:buClr>
            </a:pPr>
            <a:r>
              <a:rPr lang="fr-FR" sz="3000" dirty="0">
                <a:solidFill>
                  <a:srgbClr val="3C448D"/>
                </a:solidFill>
                <a:ea typeface="ＭＳ Ｐゴシック" pitchFamily="34" charset="-128"/>
                <a:cs typeface="Arial" panose="020B0604020202020204" pitchFamily="34" charset="0"/>
              </a:rPr>
              <a:t>Les déficits de la vision et de l’audition</a:t>
            </a:r>
          </a:p>
          <a:p>
            <a:pPr marL="669925" lvl="1" indent="-325438">
              <a:buClr>
                <a:srgbClr val="3C448D"/>
              </a:buClr>
            </a:pPr>
            <a:r>
              <a:rPr lang="fr-FR" sz="3000" dirty="0">
                <a:solidFill>
                  <a:srgbClr val="3C448D"/>
                </a:solidFill>
                <a:ea typeface="ＭＳ Ｐゴシック" pitchFamily="34" charset="-128"/>
                <a:cs typeface="Arial" panose="020B0604020202020204" pitchFamily="34" charset="0"/>
              </a:rPr>
              <a:t>La prévention de la désinsertion professionnelle</a:t>
            </a:r>
          </a:p>
          <a:p>
            <a:pPr>
              <a:buNone/>
            </a:pPr>
            <a:endParaRPr lang="fr-FR" sz="3200" dirty="0">
              <a:solidFill>
                <a:srgbClr val="3C448D"/>
              </a:solidFill>
              <a:cs typeface="Arial" panose="020B0604020202020204" pitchFamily="34" charset="0"/>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mn-lt"/>
                <a:cs typeface="Arial" panose="020B0604020202020204" pitchFamily="34" charset="0"/>
              </a:rPr>
              <a:t>La prévention en santé publique</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22</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pic>
        <p:nvPicPr>
          <p:cNvPr id="5" name="Image 4">
            <a:extLst>
              <a:ext uri="{FF2B5EF4-FFF2-40B4-BE49-F238E27FC236}">
                <a16:creationId xmlns="" xmlns:a16="http://schemas.microsoft.com/office/drawing/2014/main" id="{CDF924DF-03FC-49AD-0F15-481D29C94414}"/>
              </a:ext>
            </a:extLst>
          </p:cNvPr>
          <p:cNvPicPr>
            <a:picLocks noChangeAspect="1"/>
          </p:cNvPicPr>
          <p:nvPr/>
        </p:nvPicPr>
        <p:blipFill>
          <a:blip r:embed="rId5"/>
          <a:stretch>
            <a:fillRect/>
          </a:stretch>
        </p:blipFill>
        <p:spPr>
          <a:xfrm>
            <a:off x="1029503" y="1919288"/>
            <a:ext cx="2783584" cy="3935066"/>
          </a:xfrm>
          <a:prstGeom prst="rect">
            <a:avLst/>
          </a:prstGeom>
        </p:spPr>
      </p:pic>
      <p:sp>
        <p:nvSpPr>
          <p:cNvPr id="8" name="ZoneTexte 7">
            <a:extLst>
              <a:ext uri="{FF2B5EF4-FFF2-40B4-BE49-F238E27FC236}">
                <a16:creationId xmlns="" xmlns:a16="http://schemas.microsoft.com/office/drawing/2014/main" id="{7077984D-F9C2-C205-7D88-1112514BB601}"/>
              </a:ext>
            </a:extLst>
          </p:cNvPr>
          <p:cNvSpPr txBox="1"/>
          <p:nvPr/>
        </p:nvSpPr>
        <p:spPr>
          <a:xfrm>
            <a:off x="5748233" y="4919230"/>
            <a:ext cx="6099462" cy="523220"/>
          </a:xfrm>
          <a:prstGeom prst="rect">
            <a:avLst/>
          </a:prstGeom>
          <a:noFill/>
        </p:spPr>
        <p:txBody>
          <a:bodyPr wrap="square">
            <a:spAutoFit/>
          </a:bodyPr>
          <a:lstStyle/>
          <a:p>
            <a:r>
              <a:rPr lang="fr-FR" sz="2800" b="1" dirty="0">
                <a:solidFill>
                  <a:srgbClr val="F59E33"/>
                </a:solidFill>
                <a:ea typeface="ＭＳ Ｐゴシック" pitchFamily="34" charset="-128"/>
              </a:rPr>
              <a:t>2,3 millions </a:t>
            </a:r>
            <a:r>
              <a:rPr lang="fr-FR" sz="2800" b="1" dirty="0">
                <a:solidFill>
                  <a:srgbClr val="3C448D"/>
                </a:solidFill>
                <a:ea typeface="ＭＳ Ｐゴシック" pitchFamily="34" charset="-128"/>
              </a:rPr>
              <a:t>d’euros / an</a:t>
            </a:r>
            <a:endParaRPr lang="fr-FR" sz="2800" b="1" dirty="0"/>
          </a:p>
        </p:txBody>
      </p:sp>
    </p:spTree>
    <p:extLst>
      <p:ext uri="{BB962C8B-B14F-4D97-AF65-F5344CB8AC3E}">
        <p14:creationId xmlns:p14="http://schemas.microsoft.com/office/powerpoint/2010/main" val="384577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825625"/>
            <a:ext cx="9797717" cy="4351338"/>
          </a:xfrm>
        </p:spPr>
        <p:txBody>
          <a:bodyPr>
            <a:normAutofit fontScale="92500"/>
          </a:bodyPr>
          <a:lstStyle/>
          <a:p>
            <a:pPr marL="344487" lvl="1" indent="0">
              <a:spcBef>
                <a:spcPts val="1200"/>
              </a:spcBef>
              <a:buClr>
                <a:srgbClr val="3C448D"/>
              </a:buClr>
              <a:buNone/>
              <a:defRPr/>
            </a:pPr>
            <a:r>
              <a:rPr lang="fr-FR" sz="3000" b="1" dirty="0">
                <a:solidFill>
                  <a:srgbClr val="F59E33"/>
                </a:solidFill>
                <a:ea typeface="ＭＳ Ｐゴシック" pitchFamily="34" charset="-128"/>
              </a:rPr>
              <a:t>Sport santé sur ordonnance : Prescri’Mouv</a:t>
            </a:r>
          </a:p>
          <a:p>
            <a:pPr marL="801687" lvl="1" indent="-457200">
              <a:spcBef>
                <a:spcPts val="1200"/>
              </a:spcBef>
              <a:buClr>
                <a:srgbClr val="3C448D"/>
              </a:buClr>
              <a:defRPr/>
            </a:pPr>
            <a:r>
              <a:rPr lang="fr-FR" sz="3000" dirty="0">
                <a:solidFill>
                  <a:srgbClr val="3C448D"/>
                </a:solidFill>
                <a:ea typeface="ＭＳ Ｐゴシック" pitchFamily="34" charset="-128"/>
              </a:rPr>
              <a:t>Proposer des activités physiques adaptées à des personnes en ALD (ex : obésité, diabète, troubles de l’humeur, etc.)</a:t>
            </a:r>
          </a:p>
          <a:p>
            <a:pPr marL="344487" lvl="1" indent="0">
              <a:spcBef>
                <a:spcPts val="1200"/>
              </a:spcBef>
              <a:buClr>
                <a:srgbClr val="3C448D"/>
              </a:buClr>
              <a:buNone/>
              <a:defRPr/>
            </a:pPr>
            <a:r>
              <a:rPr lang="fr-FR" sz="2800" b="1" dirty="0">
                <a:solidFill>
                  <a:srgbClr val="F59E33"/>
                </a:solidFill>
                <a:ea typeface="ＭＳ Ｐゴシック" pitchFamily="34" charset="-128"/>
              </a:rPr>
              <a:t>Programme « Je t’aime mon cœur » </a:t>
            </a:r>
            <a:r>
              <a:rPr lang="fr-FR" sz="2800" dirty="0">
                <a:solidFill>
                  <a:srgbClr val="3C448D"/>
                </a:solidFill>
                <a:ea typeface="ＭＳ Ｐゴシック" pitchFamily="34" charset="-128"/>
              </a:rPr>
              <a:t>:</a:t>
            </a:r>
            <a:endParaRPr lang="fr-FR" sz="2800" dirty="0">
              <a:solidFill>
                <a:srgbClr val="3C448D"/>
              </a:solidFill>
            </a:endParaRPr>
          </a:p>
          <a:p>
            <a:pPr marL="801687" lvl="1" indent="-457200">
              <a:spcBef>
                <a:spcPts val="0"/>
              </a:spcBef>
              <a:buClr>
                <a:srgbClr val="3C448D"/>
              </a:buClr>
              <a:defRPr/>
            </a:pPr>
            <a:r>
              <a:rPr lang="fr-FR" sz="2800" b="1" dirty="0">
                <a:solidFill>
                  <a:srgbClr val="F59E33"/>
                </a:solidFill>
                <a:ea typeface="Verdana" pitchFamily="34" charset="0"/>
                <a:cs typeface="Verdana" pitchFamily="34" charset="0"/>
              </a:rPr>
              <a:t>Accompagner et modifier les comportements </a:t>
            </a:r>
            <a:r>
              <a:rPr lang="fr-FR" sz="2800" dirty="0">
                <a:solidFill>
                  <a:srgbClr val="3C448D"/>
                </a:solidFill>
                <a:ea typeface="Verdana" pitchFamily="34" charset="0"/>
                <a:cs typeface="Verdana" pitchFamily="34" charset="0"/>
              </a:rPr>
              <a:t>à risques cardio-vasculaires des usagers : </a:t>
            </a:r>
            <a:r>
              <a:rPr lang="fr-FR" sz="2800" dirty="0">
                <a:solidFill>
                  <a:srgbClr val="3C448D"/>
                </a:solidFill>
              </a:rPr>
              <a:t>alimentation, tabac, sédentarité, etc. </a:t>
            </a:r>
          </a:p>
          <a:p>
            <a:pPr marL="344487" lvl="1" indent="0">
              <a:spcBef>
                <a:spcPts val="1200"/>
              </a:spcBef>
              <a:buClr>
                <a:srgbClr val="3C448D"/>
              </a:buClr>
              <a:buNone/>
              <a:defRPr/>
            </a:pPr>
            <a:r>
              <a:rPr lang="fr-FR" sz="2800" b="1" dirty="0">
                <a:solidFill>
                  <a:srgbClr val="F59E33"/>
                </a:solidFill>
                <a:ea typeface="ＭＳ Ｐゴシック" pitchFamily="34" charset="-128"/>
              </a:rPr>
              <a:t>Programme « CAAPS» </a:t>
            </a:r>
            <a:r>
              <a:rPr lang="fr-FR" sz="2800" dirty="0">
                <a:solidFill>
                  <a:srgbClr val="3C448D"/>
                </a:solidFill>
                <a:ea typeface="ＭＳ Ｐゴシック" pitchFamily="34" charset="-128"/>
              </a:rPr>
              <a:t>:</a:t>
            </a:r>
            <a:endParaRPr lang="fr-FR" sz="2800" dirty="0">
              <a:solidFill>
                <a:srgbClr val="3C448D"/>
              </a:solidFill>
            </a:endParaRPr>
          </a:p>
          <a:p>
            <a:pPr marL="801687" lvl="1" indent="-457200">
              <a:spcBef>
                <a:spcPts val="0"/>
              </a:spcBef>
              <a:buClr>
                <a:srgbClr val="3C448D"/>
              </a:buClr>
              <a:defRPr/>
            </a:pPr>
            <a:r>
              <a:rPr lang="fr-FR" sz="2800" dirty="0">
                <a:solidFill>
                  <a:srgbClr val="3C448D"/>
                </a:solidFill>
              </a:rPr>
              <a:t>Permettre aux </a:t>
            </a:r>
            <a:r>
              <a:rPr lang="fr-FR" sz="2800" b="1" dirty="0">
                <a:solidFill>
                  <a:srgbClr val="F59E33"/>
                </a:solidFill>
              </a:rPr>
              <a:t>enseignants </a:t>
            </a:r>
            <a:r>
              <a:rPr lang="fr-FR" sz="2800" dirty="0">
                <a:solidFill>
                  <a:srgbClr val="3C448D"/>
                </a:solidFill>
              </a:rPr>
              <a:t>de promouvoir la santé physique et mentale auprès de leurs élèves : Alimentation, activité physique, gestion des émotions, sommeil, écrans, etc.</a:t>
            </a:r>
          </a:p>
          <a:p>
            <a:pPr marL="344487" lvl="1" indent="0">
              <a:spcBef>
                <a:spcPts val="0"/>
              </a:spcBef>
              <a:buClr>
                <a:srgbClr val="3C448D"/>
              </a:buClr>
              <a:buNone/>
              <a:defRPr/>
            </a:pPr>
            <a:endParaRPr lang="fr-FR" sz="2800" dirty="0">
              <a:solidFill>
                <a:srgbClr val="3C448D"/>
              </a:solidFill>
            </a:endParaRPr>
          </a:p>
          <a:p>
            <a:pPr marL="801687" lvl="1" indent="-457200">
              <a:buClr>
                <a:srgbClr val="3C448D"/>
              </a:buClr>
              <a:defRPr/>
            </a:pPr>
            <a:endParaRPr lang="fr-FR" sz="2800" dirty="0">
              <a:solidFill>
                <a:srgbClr val="3C448D"/>
              </a:solidFill>
              <a:ea typeface="Verdana" pitchFamily="34" charset="0"/>
              <a:cs typeface="Verdana" pitchFamily="34" charset="0"/>
            </a:endParaRPr>
          </a:p>
          <a:p>
            <a:pPr marL="344487" lvl="1" indent="0">
              <a:buClr>
                <a:srgbClr val="3C448D"/>
              </a:buClr>
              <a:buNone/>
            </a:pPr>
            <a:endParaRPr lang="fr-FR" sz="3000" dirty="0">
              <a:solidFill>
                <a:srgbClr val="3C448D"/>
              </a:solidFill>
              <a:ea typeface="ＭＳ Ｐゴシック" pitchFamily="34" charset="-128"/>
            </a:endParaRPr>
          </a:p>
          <a:p>
            <a:pPr>
              <a:buNone/>
            </a:pPr>
            <a:endParaRPr lang="fr-FR" sz="3200" dirty="0">
              <a:solidFill>
                <a:srgbClr val="3C448D"/>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Exemple d’action :</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23</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7965895" y="5655034"/>
            <a:ext cx="1785938" cy="1043858"/>
          </a:xfrm>
          <a:prstGeom prst="rect">
            <a:avLst/>
          </a:prstGeom>
        </p:spPr>
      </p:pic>
    </p:spTree>
    <p:extLst>
      <p:ext uri="{BB962C8B-B14F-4D97-AF65-F5344CB8AC3E}">
        <p14:creationId xmlns:p14="http://schemas.microsoft.com/office/powerpoint/2010/main" val="37210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0D0466A-8D1D-454D-804C-9ADFAFFAEDDE}"/>
              </a:ext>
            </a:extLst>
          </p:cNvPr>
          <p:cNvPicPr>
            <a:picLocks noChangeAspect="1"/>
          </p:cNvPicPr>
          <p:nvPr/>
        </p:nvPicPr>
        <p:blipFill>
          <a:blip r:embed="rId3"/>
          <a:stretch>
            <a:fillRect/>
          </a:stretch>
        </p:blipFill>
        <p:spPr>
          <a:xfrm>
            <a:off x="4351097" y="4400165"/>
            <a:ext cx="3489805" cy="2301786"/>
          </a:xfrm>
          <a:prstGeom prst="rect">
            <a:avLst/>
          </a:prstGeom>
        </p:spPr>
      </p:pic>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361" y="382888"/>
            <a:ext cx="5415311" cy="3046113"/>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5519359" y="1475072"/>
            <a:ext cx="4126832" cy="646331"/>
          </a:xfrm>
          <a:prstGeom prst="rect">
            <a:avLst/>
          </a:prstGeom>
          <a:noFill/>
        </p:spPr>
        <p:txBody>
          <a:bodyPr wrap="square" rtlCol="0">
            <a:spAutoFit/>
          </a:bodyPr>
          <a:lstStyle/>
          <a:p>
            <a:pPr fontAlgn="base">
              <a:spcBef>
                <a:spcPct val="0"/>
              </a:spcBef>
              <a:spcAft>
                <a:spcPct val="0"/>
              </a:spcAft>
            </a:pPr>
            <a:r>
              <a:rPr lang="fr-FR" sz="3600" dirty="0">
                <a:solidFill>
                  <a:prstClr val="white"/>
                </a:solidFill>
                <a:latin typeface="Rubik medium"/>
                <a:ea typeface="ＭＳ Ｐゴシック" pitchFamily="34" charset="-128"/>
              </a:rPr>
              <a:t>Des questions ?</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pPr fontAlgn="base">
              <a:spcBef>
                <a:spcPct val="0"/>
              </a:spcBef>
              <a:spcAft>
                <a:spcPct val="0"/>
              </a:spcAft>
            </a:pPr>
            <a:fld id="{A55F1971-8943-4120-BA77-BE1F163A48A8}" type="slidenum">
              <a:rPr lang="fr-FR">
                <a:solidFill>
                  <a:prstClr val="black">
                    <a:tint val="75000"/>
                  </a:prstClr>
                </a:solidFill>
                <a:latin typeface="Verdana" pitchFamily="34" charset="0"/>
                <a:ea typeface="ＭＳ Ｐゴシック" pitchFamily="34" charset="-128"/>
              </a:rPr>
              <a:pPr fontAlgn="base">
                <a:spcBef>
                  <a:spcPct val="0"/>
                </a:spcBef>
                <a:spcAft>
                  <a:spcPct val="0"/>
                </a:spcAft>
              </a:pPr>
              <a:t>24</a:t>
            </a:fld>
            <a:endParaRPr lang="fr-FR">
              <a:solidFill>
                <a:prstClr val="black">
                  <a:tint val="75000"/>
                </a:prstClr>
              </a:solidFill>
              <a:latin typeface="Verdana" pitchFamily="34" charset="0"/>
              <a:ea typeface="ＭＳ Ｐゴシック" pitchFamily="34" charset="-128"/>
            </a:endParaRPr>
          </a:p>
        </p:txBody>
      </p:sp>
      <p:pic>
        <p:nvPicPr>
          <p:cNvPr id="5" name="Image 4">
            <a:extLst>
              <a:ext uri="{FF2B5EF4-FFF2-40B4-BE49-F238E27FC236}">
                <a16:creationId xmlns="" xmlns:a16="http://schemas.microsoft.com/office/drawing/2014/main" id="{955D67B5-71A3-44C0-8EB5-61A7C29A21A2}"/>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1723328" y="2120299"/>
            <a:ext cx="3190164" cy="3190164"/>
          </a:xfrm>
          <a:prstGeom prst="rect">
            <a:avLst/>
          </a:prstGeom>
        </p:spPr>
      </p:pic>
    </p:spTree>
    <p:extLst>
      <p:ext uri="{BB962C8B-B14F-4D97-AF65-F5344CB8AC3E}">
        <p14:creationId xmlns:p14="http://schemas.microsoft.com/office/powerpoint/2010/main" val="140960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a:extLst>
              <a:ext uri="{FF2B5EF4-FFF2-40B4-BE49-F238E27FC236}">
                <a16:creationId xmlns="" xmlns:a16="http://schemas.microsoft.com/office/drawing/2014/main" id="{6F83494D-517D-5ABA-DA82-60C71962A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200" y="1825625"/>
            <a:ext cx="7114674" cy="4351338"/>
          </a:xfrm>
        </p:spPr>
        <p:txBody>
          <a:bodyPr>
            <a:normAutofit/>
          </a:bodyPr>
          <a:lstStyle/>
          <a:p>
            <a:pPr marL="801687" lvl="1" indent="-457200">
              <a:spcBef>
                <a:spcPts val="1200"/>
              </a:spcBef>
              <a:buClr>
                <a:srgbClr val="3C448D"/>
              </a:buClr>
              <a:defRPr/>
            </a:pPr>
            <a:endParaRPr lang="fr-FR" sz="3000" dirty="0">
              <a:solidFill>
                <a:srgbClr val="3C448D"/>
              </a:solidFill>
              <a:ea typeface="ＭＳ Ｐゴシック" pitchFamily="34" charset="-128"/>
            </a:endParaRPr>
          </a:p>
          <a:p>
            <a:pPr marL="344487" lvl="1" indent="0">
              <a:buClr>
                <a:srgbClr val="3C448D"/>
              </a:buClr>
              <a:buNone/>
            </a:pPr>
            <a:endParaRPr lang="fr-FR" sz="3000" dirty="0">
              <a:solidFill>
                <a:srgbClr val="3C448D"/>
              </a:solidFill>
              <a:ea typeface="ＭＳ Ｐゴシック" pitchFamily="34" charset="-128"/>
            </a:endParaRPr>
          </a:p>
          <a:p>
            <a:pPr>
              <a:buNone/>
            </a:pPr>
            <a:endParaRPr lang="fr-FR" sz="3200" dirty="0">
              <a:solidFill>
                <a:srgbClr val="3C448D"/>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mn-lt"/>
              </a:rPr>
              <a:t>Pour en savoir plus </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F1971-8943-4120-BA77-BE1F163A48A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pic>
        <p:nvPicPr>
          <p:cNvPr id="5" name="Image 4">
            <a:hlinkClick r:id="rId5"/>
            <a:extLst>
              <a:ext uri="{FF2B5EF4-FFF2-40B4-BE49-F238E27FC236}">
                <a16:creationId xmlns="" xmlns:a16="http://schemas.microsoft.com/office/drawing/2014/main" id="{FCEE13CD-1C97-5EB6-4923-F51ACA5F798A}"/>
              </a:ext>
            </a:extLst>
          </p:cNvPr>
          <p:cNvPicPr>
            <a:picLocks noChangeAspect="1"/>
          </p:cNvPicPr>
          <p:nvPr/>
        </p:nvPicPr>
        <p:blipFill>
          <a:blip r:embed="rId6"/>
          <a:stretch>
            <a:fillRect/>
          </a:stretch>
        </p:blipFill>
        <p:spPr>
          <a:xfrm>
            <a:off x="1380711" y="2858863"/>
            <a:ext cx="4943889" cy="2355192"/>
          </a:xfrm>
          <a:prstGeom prst="rect">
            <a:avLst/>
          </a:prstGeom>
        </p:spPr>
      </p:pic>
      <p:pic>
        <p:nvPicPr>
          <p:cNvPr id="12" name="Image 11" descr="Une image contenant dessin&#10;&#10;Description générée automatiquement">
            <a:hlinkClick r:id="rId7"/>
            <a:extLst>
              <a:ext uri="{FF2B5EF4-FFF2-40B4-BE49-F238E27FC236}">
                <a16:creationId xmlns="" xmlns:a16="http://schemas.microsoft.com/office/drawing/2014/main" id="{752259A6-1D5B-BECD-2418-1EC99FE50D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5156" y="3610650"/>
            <a:ext cx="519041" cy="519041"/>
          </a:xfrm>
          <a:prstGeom prst="rect">
            <a:avLst/>
          </a:prstGeom>
        </p:spPr>
      </p:pic>
      <p:pic>
        <p:nvPicPr>
          <p:cNvPr id="13" name="Image 12">
            <a:hlinkClick r:id="rId9"/>
            <a:extLst>
              <a:ext uri="{FF2B5EF4-FFF2-40B4-BE49-F238E27FC236}">
                <a16:creationId xmlns="" xmlns:a16="http://schemas.microsoft.com/office/drawing/2014/main" id="{81270905-3840-B43D-9B73-A992D78130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4791" y="3610650"/>
            <a:ext cx="513799" cy="513799"/>
          </a:xfrm>
          <a:prstGeom prst="rect">
            <a:avLst/>
          </a:prstGeom>
        </p:spPr>
      </p:pic>
      <p:pic>
        <p:nvPicPr>
          <p:cNvPr id="14" name="Image 13">
            <a:hlinkClick r:id="rId11"/>
            <a:extLst>
              <a:ext uri="{FF2B5EF4-FFF2-40B4-BE49-F238E27FC236}">
                <a16:creationId xmlns="" xmlns:a16="http://schemas.microsoft.com/office/drawing/2014/main" id="{1D4D2DBA-C187-C3B1-2E96-9086D6CBAC96}"/>
              </a:ext>
            </a:extLst>
          </p:cNvPr>
          <p:cNvPicPr>
            <a:picLocks noChangeAspect="1"/>
          </p:cNvPicPr>
          <p:nvPr/>
        </p:nvPicPr>
        <p:blipFill>
          <a:blip r:embed="rId12"/>
          <a:stretch>
            <a:fillRect/>
          </a:stretch>
        </p:blipFill>
        <p:spPr>
          <a:xfrm>
            <a:off x="7706485" y="3876799"/>
            <a:ext cx="904875" cy="247650"/>
          </a:xfrm>
          <a:prstGeom prst="rect">
            <a:avLst/>
          </a:prstGeom>
        </p:spPr>
      </p:pic>
      <p:sp>
        <p:nvSpPr>
          <p:cNvPr id="16" name="Espace réservé du contenu 3">
            <a:extLst>
              <a:ext uri="{FF2B5EF4-FFF2-40B4-BE49-F238E27FC236}">
                <a16:creationId xmlns="" xmlns:a16="http://schemas.microsoft.com/office/drawing/2014/main" id="{153DF34B-7742-0F2A-A312-CFACAA85FF59}"/>
              </a:ext>
            </a:extLst>
          </p:cNvPr>
          <p:cNvSpPr txBox="1">
            <a:spLocks/>
          </p:cNvSpPr>
          <p:nvPr/>
        </p:nvSpPr>
        <p:spPr>
          <a:xfrm>
            <a:off x="2037644" y="1949556"/>
            <a:ext cx="8573912" cy="632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7" lvl="1" indent="0">
              <a:spcBef>
                <a:spcPct val="0"/>
              </a:spcBef>
              <a:buClr>
                <a:srgbClr val="3C448D"/>
              </a:buClr>
              <a:buNone/>
            </a:pPr>
            <a:r>
              <a:rPr lang="fr-FR" sz="3000" b="1" dirty="0">
                <a:solidFill>
                  <a:srgbClr val="F59E33"/>
                </a:solidFill>
                <a:ea typeface="ＭＳ Ｐゴシック" pitchFamily="34" charset="-128"/>
                <a:cs typeface="Rubik Medium" panose="02000604000000020004" pitchFamily="2" charset="-79"/>
              </a:rPr>
              <a:t>Site internet regime-local.fr et réseaux sociaux</a:t>
            </a:r>
          </a:p>
          <a:p>
            <a:pPr>
              <a:buFont typeface="Arial" panose="020B0604020202020204" pitchFamily="34" charset="0"/>
              <a:buNone/>
            </a:pPr>
            <a:endParaRPr lang="fr-FR" sz="3200" b="1" dirty="0">
              <a:solidFill>
                <a:srgbClr val="3C448D"/>
              </a:solidFill>
              <a:cs typeface="Rubik Medium" panose="02000604000000020004" pitchFamily="2" charset="-79"/>
            </a:endParaRPr>
          </a:p>
        </p:txBody>
      </p:sp>
    </p:spTree>
    <p:extLst>
      <p:ext uri="{BB962C8B-B14F-4D97-AF65-F5344CB8AC3E}">
        <p14:creationId xmlns:p14="http://schemas.microsoft.com/office/powerpoint/2010/main" val="170895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1569660"/>
          </a:xfrm>
          <a:prstGeom prst="rect">
            <a:avLst/>
          </a:prstGeom>
          <a:noFill/>
        </p:spPr>
        <p:txBody>
          <a:bodyPr wrap="square" rtlCol="0">
            <a:spAutoFit/>
          </a:bodyPr>
          <a:lstStyle/>
          <a:p>
            <a:r>
              <a:rPr lang="fr-FR" sz="4800" dirty="0">
                <a:solidFill>
                  <a:schemeClr val="bg1"/>
                </a:solidFill>
                <a:latin typeface="Rubik medium"/>
              </a:rPr>
              <a:t>Merci</a:t>
            </a:r>
          </a:p>
          <a:p>
            <a:r>
              <a:rPr lang="fr-FR" sz="4800" dirty="0">
                <a:solidFill>
                  <a:schemeClr val="bg1"/>
                </a:solidFill>
                <a:latin typeface="Rubik medium"/>
              </a:rPr>
              <a:t>pour votre attention</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26</a:t>
            </a:fld>
            <a:endParaRPr lang="fr-FR"/>
          </a:p>
        </p:txBody>
      </p:sp>
      <p:pic>
        <p:nvPicPr>
          <p:cNvPr id="9" name="Image 8">
            <a:extLst>
              <a:ext uri="{FF2B5EF4-FFF2-40B4-BE49-F238E27FC236}">
                <a16:creationId xmlns="" xmlns:a16="http://schemas.microsoft.com/office/drawing/2014/main" id="{BF757EA3-3DF9-42C3-AC18-DBE0B9CA8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4758840"/>
            <a:ext cx="2194243" cy="1419651"/>
          </a:xfrm>
          <a:prstGeom prst="rect">
            <a:avLst/>
          </a:prstGeom>
        </p:spPr>
      </p:pic>
    </p:spTree>
    <p:extLst>
      <p:ext uri="{BB962C8B-B14F-4D97-AF65-F5344CB8AC3E}">
        <p14:creationId xmlns:p14="http://schemas.microsoft.com/office/powerpoint/2010/main" val="343371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pic>
        <p:nvPicPr>
          <p:cNvPr id="6" name="Espace réservé du contenu 5">
            <a:hlinkClick r:id="rId4"/>
            <a:extLst>
              <a:ext uri="{FF2B5EF4-FFF2-40B4-BE49-F238E27FC236}">
                <a16:creationId xmlns="" xmlns:a16="http://schemas.microsoft.com/office/drawing/2014/main" id="{E3607741-9271-2A16-AB63-EEECD9AD13E0}"/>
              </a:ext>
            </a:extLst>
          </p:cNvPr>
          <p:cNvPicPr>
            <a:picLocks noGrp="1" noChangeAspect="1"/>
          </p:cNvPicPr>
          <p:nvPr>
            <p:ph idx="1"/>
          </p:nvPr>
        </p:nvPicPr>
        <p:blipFill>
          <a:blip r:embed="rId5"/>
          <a:stretch>
            <a:fillRect/>
          </a:stretch>
        </p:blipFill>
        <p:spPr>
          <a:xfrm>
            <a:off x="3710822" y="1900238"/>
            <a:ext cx="4899778" cy="4821237"/>
          </a:xfrm>
          <a:prstGeom prst="rect">
            <a:avLst/>
          </a:prstGeom>
        </p:spPr>
      </p:pic>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Le Régime Local en 3 minutes</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3</a:t>
            </a:fld>
            <a:endParaRPr lang="fr-FR"/>
          </a:p>
        </p:txBody>
      </p:sp>
    </p:spTree>
    <p:extLst>
      <p:ext uri="{BB962C8B-B14F-4D97-AF65-F5344CB8AC3E}">
        <p14:creationId xmlns:p14="http://schemas.microsoft.com/office/powerpoint/2010/main" val="144692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Historique</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4</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1</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371936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200" y="1825625"/>
            <a:ext cx="6189386" cy="4351338"/>
          </a:xfrm>
        </p:spPr>
        <p:txBody>
          <a:bodyPr>
            <a:normAutofit/>
          </a:bodyPr>
          <a:lstStyle/>
          <a:p>
            <a:pPr>
              <a:buNone/>
            </a:pPr>
            <a:r>
              <a:rPr lang="fr-FR" sz="3200" b="1" dirty="0">
                <a:solidFill>
                  <a:srgbClr val="F59E33"/>
                </a:solidFill>
              </a:rPr>
              <a:t>L’annexion de l’</a:t>
            </a:r>
            <a:r>
              <a:rPr lang="fr-FR" sz="3200" b="1" dirty="0" err="1">
                <a:solidFill>
                  <a:srgbClr val="F59E33"/>
                </a:solidFill>
              </a:rPr>
              <a:t>Alsace-Moselle</a:t>
            </a:r>
            <a:r>
              <a:rPr lang="fr-FR" sz="3200" b="1" dirty="0">
                <a:solidFill>
                  <a:srgbClr val="F59E33"/>
                </a:solidFill>
              </a:rPr>
              <a:t> </a:t>
            </a:r>
            <a:r>
              <a:rPr lang="fr-FR" sz="3200" b="1" dirty="0">
                <a:solidFill>
                  <a:srgbClr val="3C448D"/>
                </a:solidFill>
              </a:rPr>
              <a:t>à l’empire allemand en </a:t>
            </a:r>
            <a:r>
              <a:rPr lang="fr-FR" sz="3200" b="1" dirty="0">
                <a:solidFill>
                  <a:srgbClr val="F59E33"/>
                </a:solidFill>
              </a:rPr>
              <a:t>1871</a:t>
            </a:r>
            <a:r>
              <a:rPr lang="fr-FR" sz="3200" b="1" dirty="0">
                <a:solidFill>
                  <a:srgbClr val="3C448D"/>
                </a:solidFill>
              </a:rPr>
              <a:t> </a:t>
            </a:r>
            <a:r>
              <a:rPr lang="fr-FR" sz="3200" dirty="0">
                <a:solidFill>
                  <a:srgbClr val="3C448D"/>
                </a:solidFill>
              </a:rPr>
              <a:t>a permis aux Alsaciens Mosellans de bénéficier d’une protection sociale obligatoire.</a:t>
            </a:r>
          </a:p>
          <a:p>
            <a:pPr>
              <a:buNone/>
            </a:pPr>
            <a:r>
              <a:rPr lang="fr-FR" sz="3200" b="1" dirty="0">
                <a:solidFill>
                  <a:srgbClr val="F59E33"/>
                </a:solidFill>
              </a:rPr>
              <a:t>Au retour de l’</a:t>
            </a:r>
            <a:r>
              <a:rPr lang="fr-FR" sz="3200" b="1" dirty="0" err="1">
                <a:solidFill>
                  <a:srgbClr val="F59E33"/>
                </a:solidFill>
              </a:rPr>
              <a:t>Alsace-Moselle</a:t>
            </a:r>
            <a:r>
              <a:rPr lang="fr-FR" sz="3200" b="1" dirty="0">
                <a:solidFill>
                  <a:srgbClr val="F59E33"/>
                </a:solidFill>
              </a:rPr>
              <a:t> </a:t>
            </a:r>
            <a:r>
              <a:rPr lang="fr-FR" sz="3200" b="1" dirty="0">
                <a:solidFill>
                  <a:srgbClr val="3C448D"/>
                </a:solidFill>
              </a:rPr>
              <a:t>en </a:t>
            </a:r>
            <a:r>
              <a:rPr lang="fr-FR" sz="3200" b="1" dirty="0">
                <a:solidFill>
                  <a:srgbClr val="F59E33"/>
                </a:solidFill>
              </a:rPr>
              <a:t>1918</a:t>
            </a:r>
            <a:r>
              <a:rPr lang="fr-FR" sz="3200" dirty="0">
                <a:solidFill>
                  <a:srgbClr val="3C448D"/>
                </a:solidFill>
              </a:rPr>
              <a:t>, la France ne dispose pas d’un système d’assurance maladie obligatoire.</a:t>
            </a: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6623282" cy="1325563"/>
          </a:xfrm>
        </p:spPr>
        <p:txBody>
          <a:bodyPr/>
          <a:lstStyle/>
          <a:p>
            <a:r>
              <a:rPr lang="fr-FR" b="1" dirty="0">
                <a:solidFill>
                  <a:srgbClr val="3C448D"/>
                </a:solidFill>
                <a:latin typeface="Rubik medium"/>
              </a:rPr>
              <a:t>La création du Régime Local</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5</a:t>
            </a:fld>
            <a:endParaRPr lang="fr-FR"/>
          </a:p>
        </p:txBody>
      </p:sp>
      <p:pic>
        <p:nvPicPr>
          <p:cNvPr id="5" name="Image 4">
            <a:extLst>
              <a:ext uri="{FF2B5EF4-FFF2-40B4-BE49-F238E27FC236}">
                <a16:creationId xmlns="" xmlns:a16="http://schemas.microsoft.com/office/drawing/2014/main" id="{1F5F177C-5E69-4BA5-92BF-9A04799DB0E1}"/>
              </a:ext>
            </a:extLst>
          </p:cNvPr>
          <p:cNvPicPr>
            <a:picLocks noChangeAspect="1"/>
          </p:cNvPicPr>
          <p:nvPr/>
        </p:nvPicPr>
        <p:blipFill rotWithShape="1">
          <a:blip r:embed="rId4"/>
          <a:srcRect l="28434" b="1887"/>
          <a:stretch/>
        </p:blipFill>
        <p:spPr>
          <a:xfrm>
            <a:off x="7861314" y="365125"/>
            <a:ext cx="3892319" cy="5288629"/>
          </a:xfrm>
          <a:prstGeom prst="rect">
            <a:avLst/>
          </a:prstGeom>
        </p:spPr>
      </p:pic>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5"/>
          <a:stretch>
            <a:fillRect/>
          </a:stretch>
        </p:blipFill>
        <p:spPr>
          <a:xfrm>
            <a:off x="5203031" y="5677617"/>
            <a:ext cx="1785938" cy="1043858"/>
          </a:xfrm>
          <a:prstGeom prst="rect">
            <a:avLst/>
          </a:prstGeom>
        </p:spPr>
      </p:pic>
      <p:pic>
        <p:nvPicPr>
          <p:cNvPr id="6" name="Image 5">
            <a:extLst>
              <a:ext uri="{FF2B5EF4-FFF2-40B4-BE49-F238E27FC236}">
                <a16:creationId xmlns="" xmlns:a16="http://schemas.microsoft.com/office/drawing/2014/main" id="{59EB2FE8-4913-4FAF-94D1-4DD6ECBC7731}"/>
              </a:ext>
            </a:extLst>
          </p:cNvPr>
          <p:cNvPicPr>
            <a:picLocks noChangeAspect="1"/>
          </p:cNvPicPr>
          <p:nvPr/>
        </p:nvPicPr>
        <p:blipFill>
          <a:blip r:embed="rId6"/>
          <a:stretch>
            <a:fillRect/>
          </a:stretch>
        </p:blipFill>
        <p:spPr>
          <a:xfrm>
            <a:off x="7861314" y="5677617"/>
            <a:ext cx="4114800" cy="323850"/>
          </a:xfrm>
          <a:prstGeom prst="rect">
            <a:avLst/>
          </a:prstGeom>
        </p:spPr>
      </p:pic>
    </p:spTree>
    <p:extLst>
      <p:ext uri="{BB962C8B-B14F-4D97-AF65-F5344CB8AC3E}">
        <p14:creationId xmlns:p14="http://schemas.microsoft.com/office/powerpoint/2010/main" val="400147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4" name="Espace réservé du contenu 3">
            <a:extLst>
              <a:ext uri="{FF2B5EF4-FFF2-40B4-BE49-F238E27FC236}">
                <a16:creationId xmlns="" xmlns:a16="http://schemas.microsoft.com/office/drawing/2014/main" id="{E640AEAF-FC00-4577-8F12-970482F087A2}"/>
              </a:ext>
            </a:extLst>
          </p:cNvPr>
          <p:cNvSpPr>
            <a:spLocks noGrp="1"/>
          </p:cNvSpPr>
          <p:nvPr>
            <p:ph idx="1"/>
          </p:nvPr>
        </p:nvSpPr>
        <p:spPr>
          <a:xfrm>
            <a:off x="838199" y="1825625"/>
            <a:ext cx="9797717" cy="4351338"/>
          </a:xfrm>
        </p:spPr>
        <p:txBody>
          <a:bodyPr>
            <a:normAutofit/>
          </a:bodyPr>
          <a:lstStyle/>
          <a:p>
            <a:pPr marL="0" indent="0">
              <a:lnSpc>
                <a:spcPct val="80000"/>
              </a:lnSpc>
              <a:spcBef>
                <a:spcPts val="1200"/>
              </a:spcBef>
              <a:buNone/>
            </a:pPr>
            <a:r>
              <a:rPr lang="fr-FR" sz="3200" dirty="0">
                <a:solidFill>
                  <a:srgbClr val="3C448D"/>
                </a:solidFill>
                <a:latin typeface="Rubik medium"/>
                <a:ea typeface="ＭＳ Ｐゴシック" pitchFamily="34" charset="-128"/>
              </a:rPr>
              <a:t>La </a:t>
            </a:r>
            <a:r>
              <a:rPr lang="fr-FR" sz="3200" b="1" dirty="0">
                <a:solidFill>
                  <a:srgbClr val="F59E33"/>
                </a:solidFill>
                <a:latin typeface="Rubik medium"/>
                <a:ea typeface="ＭＳ Ｐゴシック" pitchFamily="34" charset="-128"/>
              </a:rPr>
              <a:t>Loi du 17 octobre 1919 </a:t>
            </a:r>
            <a:r>
              <a:rPr lang="fr-FR" sz="3200" dirty="0">
                <a:solidFill>
                  <a:srgbClr val="3C448D"/>
                </a:solidFill>
                <a:latin typeface="Rubik medium"/>
                <a:ea typeface="ＭＳ Ｐゴシック" pitchFamily="34" charset="-128"/>
              </a:rPr>
              <a:t>maintient les lois allemandes de Bismarck adoptées entre 1883 et 1889.</a:t>
            </a:r>
          </a:p>
          <a:p>
            <a:pPr marL="0" indent="0">
              <a:lnSpc>
                <a:spcPct val="80000"/>
              </a:lnSpc>
              <a:spcBef>
                <a:spcPts val="1800"/>
              </a:spcBef>
              <a:buNone/>
            </a:pPr>
            <a:r>
              <a:rPr lang="fr-FR" sz="3200" dirty="0">
                <a:solidFill>
                  <a:srgbClr val="3C448D"/>
                </a:solidFill>
                <a:latin typeface="Rubik medium"/>
              </a:rPr>
              <a:t>Un </a:t>
            </a:r>
            <a:r>
              <a:rPr lang="fr-FR" sz="3200" b="1" dirty="0">
                <a:solidFill>
                  <a:srgbClr val="F59E33"/>
                </a:solidFill>
                <a:latin typeface="Rubik medium"/>
              </a:rPr>
              <a:t>décret de juin 1946 </a:t>
            </a:r>
            <a:r>
              <a:rPr lang="fr-FR" sz="3200" dirty="0">
                <a:solidFill>
                  <a:srgbClr val="3C448D"/>
                </a:solidFill>
                <a:latin typeface="Rubik medium"/>
              </a:rPr>
              <a:t>maintient « provisoirement » le régime local, plus favorable que le régime général institué en 1945.</a:t>
            </a:r>
          </a:p>
          <a:p>
            <a:pPr marL="0" indent="0">
              <a:lnSpc>
                <a:spcPct val="80000"/>
              </a:lnSpc>
              <a:spcBef>
                <a:spcPts val="1800"/>
              </a:spcBef>
              <a:buNone/>
            </a:pPr>
            <a:r>
              <a:rPr lang="fr-FR" sz="3200" dirty="0">
                <a:solidFill>
                  <a:srgbClr val="3C448D"/>
                </a:solidFill>
                <a:latin typeface="Rubik medium"/>
                <a:ea typeface="ＭＳ Ｐゴシック" pitchFamily="34" charset="-128"/>
              </a:rPr>
              <a:t>Le </a:t>
            </a:r>
            <a:r>
              <a:rPr lang="fr-FR" sz="3200" b="1" dirty="0">
                <a:solidFill>
                  <a:srgbClr val="F59E33"/>
                </a:solidFill>
                <a:latin typeface="Rubik medium"/>
              </a:rPr>
              <a:t>décret du 31 mars 1995 </a:t>
            </a:r>
            <a:r>
              <a:rPr lang="fr-FR" sz="3200" dirty="0">
                <a:solidFill>
                  <a:srgbClr val="3C448D"/>
                </a:solidFill>
                <a:latin typeface="Rubik medium"/>
                <a:ea typeface="ＭＳ Ｐゴシック" pitchFamily="34" charset="-128"/>
              </a:rPr>
              <a:t>lui confère un caractère </a:t>
            </a:r>
            <a:r>
              <a:rPr lang="fr-FR" sz="3200" b="1" dirty="0">
                <a:solidFill>
                  <a:srgbClr val="F59E33"/>
                </a:solidFill>
                <a:latin typeface="Rubik medium"/>
              </a:rPr>
              <a:t>légal</a:t>
            </a:r>
            <a:r>
              <a:rPr lang="fr-FR" sz="3200" b="1" dirty="0">
                <a:solidFill>
                  <a:srgbClr val="3C448D"/>
                </a:solidFill>
                <a:latin typeface="Rubik medium"/>
              </a:rPr>
              <a:t>, </a:t>
            </a:r>
            <a:r>
              <a:rPr lang="fr-FR" sz="3200" b="1" dirty="0">
                <a:solidFill>
                  <a:srgbClr val="F59E33"/>
                </a:solidFill>
                <a:latin typeface="Rubik medium"/>
              </a:rPr>
              <a:t>complémentaire</a:t>
            </a:r>
            <a:r>
              <a:rPr lang="fr-FR" sz="3200" b="1" dirty="0">
                <a:solidFill>
                  <a:srgbClr val="3C448D"/>
                </a:solidFill>
                <a:latin typeface="Rubik medium"/>
              </a:rPr>
              <a:t> et </a:t>
            </a:r>
            <a:r>
              <a:rPr lang="fr-FR" sz="3200" b="1" dirty="0">
                <a:solidFill>
                  <a:srgbClr val="F59E33"/>
                </a:solidFill>
                <a:latin typeface="Rubik medium"/>
              </a:rPr>
              <a:t>obligatoire</a:t>
            </a:r>
            <a:r>
              <a:rPr lang="fr-FR" sz="3200" b="1" dirty="0">
                <a:solidFill>
                  <a:srgbClr val="3C448D"/>
                </a:solidFill>
                <a:latin typeface="Rubik medium"/>
              </a:rPr>
              <a:t>.</a:t>
            </a:r>
          </a:p>
          <a:p>
            <a:pPr>
              <a:buNone/>
            </a:pPr>
            <a:endParaRPr lang="fr-FR" sz="3200" dirty="0">
              <a:solidFill>
                <a:srgbClr val="3C448D"/>
              </a:solidFill>
              <a:latin typeface="Rubik medium"/>
            </a:endParaRPr>
          </a:p>
        </p:txBody>
      </p:sp>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Rubik medium"/>
              </a:rPr>
              <a:t>La création du Régime Local</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6</a:t>
            </a:fld>
            <a:endParaRPr lang="fr-FR"/>
          </a:p>
        </p:txBody>
      </p:sp>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158085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Positionnement</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7</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2</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62089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4">
            <a:extLst>
              <a:ext uri="{FF2B5EF4-FFF2-40B4-BE49-F238E27FC236}">
                <a16:creationId xmlns="" xmlns:a16="http://schemas.microsoft.com/office/drawing/2014/main" id="{BC61D00D-14E6-49E2-9B92-F4E90EC0C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088" y="136525"/>
            <a:ext cx="7735712" cy="4351338"/>
          </a:xfrm>
          <a:prstGeom prst="rect">
            <a:avLst/>
          </a:prstGeom>
        </p:spPr>
      </p:pic>
      <p:sp>
        <p:nvSpPr>
          <p:cNvPr id="7" name="Titre 6">
            <a:extLst>
              <a:ext uri="{FF2B5EF4-FFF2-40B4-BE49-F238E27FC236}">
                <a16:creationId xmlns="" xmlns:a16="http://schemas.microsoft.com/office/drawing/2014/main" id="{E691AC61-E970-41F3-A460-23F62E625347}"/>
              </a:ext>
            </a:extLst>
          </p:cNvPr>
          <p:cNvSpPr>
            <a:spLocks noGrp="1"/>
          </p:cNvSpPr>
          <p:nvPr>
            <p:ph type="title"/>
          </p:nvPr>
        </p:nvSpPr>
        <p:spPr>
          <a:xfrm>
            <a:off x="838199" y="365125"/>
            <a:ext cx="8209548" cy="1325563"/>
          </a:xfrm>
        </p:spPr>
        <p:txBody>
          <a:bodyPr/>
          <a:lstStyle/>
          <a:p>
            <a:r>
              <a:rPr lang="fr-FR" b="1" dirty="0">
                <a:solidFill>
                  <a:srgbClr val="3C448D"/>
                </a:solidFill>
                <a:latin typeface="+mn-lt"/>
              </a:rPr>
              <a:t>Positionnement</a:t>
            </a:r>
          </a:p>
        </p:txBody>
      </p:sp>
      <p:sp>
        <p:nvSpPr>
          <p:cNvPr id="3" name="Espace réservé du numéro de diapositive 2">
            <a:extLst>
              <a:ext uri="{FF2B5EF4-FFF2-40B4-BE49-F238E27FC236}">
                <a16:creationId xmlns="" xmlns:a16="http://schemas.microsoft.com/office/drawing/2014/main" id="{A4F2B54B-603C-4342-98E7-B3429FE62AD5}"/>
              </a:ext>
            </a:extLst>
          </p:cNvPr>
          <p:cNvSpPr>
            <a:spLocks noGrp="1"/>
          </p:cNvSpPr>
          <p:nvPr>
            <p:ph type="sldNum" sz="quarter" idx="12"/>
          </p:nvPr>
        </p:nvSpPr>
        <p:spPr/>
        <p:txBody>
          <a:bodyPr/>
          <a:lstStyle/>
          <a:p>
            <a:fld id="{A55F1971-8943-4120-BA77-BE1F163A48A8}" type="slidenum">
              <a:rPr lang="fr-FR" smtClean="0"/>
              <a:t>8</a:t>
            </a:fld>
            <a:endParaRPr lang="fr-FR" dirty="0"/>
          </a:p>
        </p:txBody>
      </p:sp>
      <p:pic>
        <p:nvPicPr>
          <p:cNvPr id="5" name="Image 4">
            <a:extLst>
              <a:ext uri="{FF2B5EF4-FFF2-40B4-BE49-F238E27FC236}">
                <a16:creationId xmlns="" xmlns:a16="http://schemas.microsoft.com/office/drawing/2014/main" id="{B3070426-D0A8-A10F-EE22-7B93F1817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804" y="1690688"/>
            <a:ext cx="5186392" cy="3658070"/>
          </a:xfrm>
          <a:prstGeom prst="rect">
            <a:avLst/>
          </a:prstGeom>
        </p:spPr>
      </p:pic>
      <p:pic>
        <p:nvPicPr>
          <p:cNvPr id="2" name="Image 1">
            <a:extLst>
              <a:ext uri="{FF2B5EF4-FFF2-40B4-BE49-F238E27FC236}">
                <a16:creationId xmlns="" xmlns:a16="http://schemas.microsoft.com/office/drawing/2014/main" id="{94D358D9-151A-4609-8F6A-D0296A063CDC}"/>
              </a:ext>
            </a:extLst>
          </p:cNvPr>
          <p:cNvPicPr>
            <a:picLocks noChangeAspect="1"/>
          </p:cNvPicPr>
          <p:nvPr/>
        </p:nvPicPr>
        <p:blipFill>
          <a:blip r:embed="rId5"/>
          <a:stretch>
            <a:fillRect/>
          </a:stretch>
        </p:blipFill>
        <p:spPr>
          <a:xfrm>
            <a:off x="5203031" y="5677617"/>
            <a:ext cx="1785938" cy="1043858"/>
          </a:xfrm>
          <a:prstGeom prst="rect">
            <a:avLst/>
          </a:prstGeom>
        </p:spPr>
      </p:pic>
    </p:spTree>
    <p:extLst>
      <p:ext uri="{BB962C8B-B14F-4D97-AF65-F5344CB8AC3E}">
        <p14:creationId xmlns:p14="http://schemas.microsoft.com/office/powerpoint/2010/main" val="371473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descr="Une image contenant capture d’écran&#10;&#10;Description générée automatiquement">
            <a:extLst>
              <a:ext uri="{FF2B5EF4-FFF2-40B4-BE49-F238E27FC236}">
                <a16:creationId xmlns="" xmlns:a16="http://schemas.microsoft.com/office/drawing/2014/main" id="{1B5D2362-0B32-4A36-9643-A66007814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0" y="679509"/>
            <a:ext cx="9389536" cy="5281614"/>
          </a:xfrm>
          <a:prstGeom prst="rect">
            <a:avLst/>
          </a:prstGeom>
        </p:spPr>
      </p:pic>
      <p:sp>
        <p:nvSpPr>
          <p:cNvPr id="6" name="ZoneTexte 5">
            <a:extLst>
              <a:ext uri="{FF2B5EF4-FFF2-40B4-BE49-F238E27FC236}">
                <a16:creationId xmlns="" xmlns:a16="http://schemas.microsoft.com/office/drawing/2014/main" id="{0BD79292-5573-49A1-A075-2996D68B73AF}"/>
              </a:ext>
            </a:extLst>
          </p:cNvPr>
          <p:cNvSpPr txBox="1"/>
          <p:nvPr/>
        </p:nvSpPr>
        <p:spPr>
          <a:xfrm>
            <a:off x="1283368" y="2745819"/>
            <a:ext cx="5502442" cy="830997"/>
          </a:xfrm>
          <a:prstGeom prst="rect">
            <a:avLst/>
          </a:prstGeom>
          <a:noFill/>
        </p:spPr>
        <p:txBody>
          <a:bodyPr wrap="square" rtlCol="0">
            <a:spAutoFit/>
          </a:bodyPr>
          <a:lstStyle/>
          <a:p>
            <a:r>
              <a:rPr lang="fr-FR" sz="4800" dirty="0">
                <a:solidFill>
                  <a:schemeClr val="bg1"/>
                </a:solidFill>
                <a:latin typeface="Rubik medium"/>
              </a:rPr>
              <a:t>Les bénéficiaires</a:t>
            </a:r>
          </a:p>
        </p:txBody>
      </p:sp>
      <p:sp>
        <p:nvSpPr>
          <p:cNvPr id="2" name="Espace réservé du numéro de diapositive 1">
            <a:extLst>
              <a:ext uri="{FF2B5EF4-FFF2-40B4-BE49-F238E27FC236}">
                <a16:creationId xmlns="" xmlns:a16="http://schemas.microsoft.com/office/drawing/2014/main" id="{022A2941-B054-43E3-BAFC-6FDBB103E676}"/>
              </a:ext>
            </a:extLst>
          </p:cNvPr>
          <p:cNvSpPr>
            <a:spLocks noGrp="1"/>
          </p:cNvSpPr>
          <p:nvPr>
            <p:ph type="sldNum" sz="quarter" idx="12"/>
          </p:nvPr>
        </p:nvSpPr>
        <p:spPr/>
        <p:txBody>
          <a:bodyPr/>
          <a:lstStyle/>
          <a:p>
            <a:fld id="{A55F1971-8943-4120-BA77-BE1F163A48A8}" type="slidenum">
              <a:rPr lang="fr-FR" smtClean="0"/>
              <a:t>9</a:t>
            </a:fld>
            <a:endParaRPr lang="fr-FR"/>
          </a:p>
        </p:txBody>
      </p:sp>
      <p:sp>
        <p:nvSpPr>
          <p:cNvPr id="8" name="ZoneTexte 7">
            <a:extLst>
              <a:ext uri="{FF2B5EF4-FFF2-40B4-BE49-F238E27FC236}">
                <a16:creationId xmlns="" xmlns:a16="http://schemas.microsoft.com/office/drawing/2014/main" id="{04D01ACA-3C73-4862-983A-6B7E88A7EF48}"/>
              </a:ext>
            </a:extLst>
          </p:cNvPr>
          <p:cNvSpPr txBox="1"/>
          <p:nvPr/>
        </p:nvSpPr>
        <p:spPr>
          <a:xfrm>
            <a:off x="8339407" y="1243461"/>
            <a:ext cx="1492112" cy="1323439"/>
          </a:xfrm>
          <a:prstGeom prst="rect">
            <a:avLst/>
          </a:prstGeom>
          <a:noFill/>
        </p:spPr>
        <p:txBody>
          <a:bodyPr wrap="square" rtlCol="0">
            <a:spAutoFit/>
          </a:bodyPr>
          <a:lstStyle/>
          <a:p>
            <a:r>
              <a:rPr lang="fr-FR" sz="8000" dirty="0">
                <a:solidFill>
                  <a:schemeClr val="bg1"/>
                </a:solidFill>
                <a:latin typeface="Rubik medium"/>
              </a:rPr>
              <a:t>3</a:t>
            </a:r>
          </a:p>
        </p:txBody>
      </p:sp>
      <p:pic>
        <p:nvPicPr>
          <p:cNvPr id="9" name="Image 8">
            <a:extLst>
              <a:ext uri="{FF2B5EF4-FFF2-40B4-BE49-F238E27FC236}">
                <a16:creationId xmlns="" xmlns:a16="http://schemas.microsoft.com/office/drawing/2014/main" id="{77311CA3-C2E3-4230-9438-EFC5164FD8B4}"/>
              </a:ext>
            </a:extLst>
          </p:cNvPr>
          <p:cNvPicPr>
            <a:picLocks noChangeAspect="1"/>
          </p:cNvPicPr>
          <p:nvPr/>
        </p:nvPicPr>
        <p:blipFill>
          <a:blip r:embed="rId4"/>
          <a:stretch>
            <a:fillRect/>
          </a:stretch>
        </p:blipFill>
        <p:spPr>
          <a:xfrm>
            <a:off x="5203031" y="5677617"/>
            <a:ext cx="1785938" cy="1043858"/>
          </a:xfrm>
          <a:prstGeom prst="rect">
            <a:avLst/>
          </a:prstGeom>
        </p:spPr>
      </p:pic>
      <p:pic>
        <p:nvPicPr>
          <p:cNvPr id="3" name="Image 2">
            <a:extLst>
              <a:ext uri="{FF2B5EF4-FFF2-40B4-BE49-F238E27FC236}">
                <a16:creationId xmlns="" xmlns:a16="http://schemas.microsoft.com/office/drawing/2014/main" id="{41DD0C0C-9A25-4615-8B5D-DF003B78C15C}"/>
              </a:ext>
            </a:extLst>
          </p:cNvPr>
          <p:cNvPicPr>
            <a:picLocks noChangeAspect="1"/>
          </p:cNvPicPr>
          <p:nvPr/>
        </p:nvPicPr>
        <p:blipFill>
          <a:blip r:embed="rId5"/>
          <a:stretch>
            <a:fillRect/>
          </a:stretch>
        </p:blipFill>
        <p:spPr>
          <a:xfrm>
            <a:off x="7296500" y="3680542"/>
            <a:ext cx="4057300" cy="2675808"/>
          </a:xfrm>
          <a:prstGeom prst="rect">
            <a:avLst/>
          </a:prstGeom>
        </p:spPr>
      </p:pic>
    </p:spTree>
    <p:extLst>
      <p:ext uri="{BB962C8B-B14F-4D97-AF65-F5344CB8AC3E}">
        <p14:creationId xmlns:p14="http://schemas.microsoft.com/office/powerpoint/2010/main" val="18960239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8ed0d54-54d7-4498-9042-bf1d68447b7b}" enabled="1" method="Privileged" siteId="{7512341a-42c3-44bb-beee-e013048f1248}" contentBits="0" removed="0"/>
</clbl:labelList>
</file>

<file path=docProps/app.xml><?xml version="1.0" encoding="utf-8"?>
<Properties xmlns="http://schemas.openxmlformats.org/officeDocument/2006/extended-properties" xmlns:vt="http://schemas.openxmlformats.org/officeDocument/2006/docPropsVTypes">
  <TotalTime>1549</TotalTime>
  <Words>2509</Words>
  <Application>Microsoft Office PowerPoint</Application>
  <PresentationFormat>Grand écran</PresentationFormat>
  <Paragraphs>314</Paragraphs>
  <Slides>26</Slides>
  <Notes>26</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26</vt:i4>
      </vt:variant>
    </vt:vector>
  </HeadingPairs>
  <TitlesOfParts>
    <vt:vector size="37" baseType="lpstr">
      <vt:lpstr>ＭＳ Ｐゴシック</vt:lpstr>
      <vt:lpstr>Arial</vt:lpstr>
      <vt:lpstr>Calibri</vt:lpstr>
      <vt:lpstr>Calibri Light</vt:lpstr>
      <vt:lpstr>News Gothic MT</vt:lpstr>
      <vt:lpstr>Rubik medium</vt:lpstr>
      <vt:lpstr>Rubik medium</vt:lpstr>
      <vt:lpstr>Verdana</vt:lpstr>
      <vt:lpstr>Wingdings</vt:lpstr>
      <vt:lpstr>Thème Office</vt:lpstr>
      <vt:lpstr>1_Thème Office</vt:lpstr>
      <vt:lpstr>Présentation PowerPoint</vt:lpstr>
      <vt:lpstr>Sommaire</vt:lpstr>
      <vt:lpstr>Le Régime Local en 3 minutes</vt:lpstr>
      <vt:lpstr>Présentation PowerPoint</vt:lpstr>
      <vt:lpstr>La création du Régime Local</vt:lpstr>
      <vt:lpstr>La création du Régime Local</vt:lpstr>
      <vt:lpstr>Présentation PowerPoint</vt:lpstr>
      <vt:lpstr>Positionnement</vt:lpstr>
      <vt:lpstr>Présentation PowerPoint</vt:lpstr>
      <vt:lpstr>2 millions de bénéficiaires</vt:lpstr>
      <vt:lpstr>L’attestation de droits</vt:lpstr>
      <vt:lpstr>Présentation PowerPoint</vt:lpstr>
      <vt:lpstr>Des prestations plus favorables</vt:lpstr>
      <vt:lpstr>Présentation PowerPoint</vt:lpstr>
      <vt:lpstr>Adossement au Régime général</vt:lpstr>
      <vt:lpstr>Le Conseil d’administration</vt:lpstr>
      <vt:lpstr>L’équipe administrative</vt:lpstr>
      <vt:lpstr>Présentation PowerPoint</vt:lpstr>
      <vt:lpstr>Un régime contributif et solidaire</vt:lpstr>
      <vt:lpstr>Présentation PowerPoint</vt:lpstr>
      <vt:lpstr>La prévention en santé publique</vt:lpstr>
      <vt:lpstr>La prévention en santé publique</vt:lpstr>
      <vt:lpstr>Exemple d’action :</vt:lpstr>
      <vt:lpstr>Présentation PowerPoint</vt:lpstr>
      <vt:lpstr>Pour en savoir plus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FREISS Anne-Céline</dc:creator>
  <cp:lastModifiedBy>Compte Microsoft</cp:lastModifiedBy>
  <cp:revision>98</cp:revision>
  <cp:lastPrinted>2023-06-26T14:17:40Z</cp:lastPrinted>
  <dcterms:created xsi:type="dcterms:W3CDTF">2019-12-09T12:42:29Z</dcterms:created>
  <dcterms:modified xsi:type="dcterms:W3CDTF">2024-01-07T16:38:07Z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Text">
    <vt:lpwstr>Restreint, diffusion restreinte à l’interne de la Branche Retraite</vt:lpwstr>
  </property>
</Properties>
</file>